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68" r:id="rId3"/>
  </p:sldMasterIdLst>
  <p:notesMasterIdLst>
    <p:notesMasterId r:id="rId4"/>
  </p:notesMasterIdLst>
  <p:sldIdLst>
    <p:sldId id="256" r:id="rId5"/>
    <p:sldId id="257" r:id="rId6"/>
    <p:sldId id="258" r:id="rId7"/>
    <p:sldId id="259" r:id="rId8"/>
    <p:sldId id="260" r:id="rId9"/>
    <p:sldId id="261" r:id="rId10"/>
  </p:sldIdLst>
  <p:sldSz cy="5143500" cx="9144000"/>
  <p:notesSz cx="6797675" cy="9926625"/>
  <p:embeddedFontLst>
    <p:embeddedFont>
      <p:font typeface="Roboto Thin"/>
      <p:regular r:id="rId11"/>
      <p:bold r:id="rId12"/>
      <p:italic r:id="rId13"/>
      <p:boldItalic r:id="rId14"/>
    </p:embeddedFont>
    <p:embeddedFont>
      <p:font typeface="Roboto"/>
      <p:regular r:id="rId15"/>
      <p:bold r:id="rId16"/>
      <p:italic r:id="rId17"/>
      <p:boldItalic r:id="rId18"/>
    </p:embeddedFont>
    <p:embeddedFont>
      <p:font typeface="Roboto Light"/>
      <p:regular r:id="rId19"/>
      <p:bold r:id="rId20"/>
      <p:italic r:id="rId21"/>
      <p:boldItalic r:id="rId2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RobotoLight-bold.fntdata"/><Relationship Id="rId11" Type="http://schemas.openxmlformats.org/officeDocument/2006/relationships/font" Target="fonts/RobotoThin-regular.fntdata"/><Relationship Id="rId22" Type="http://schemas.openxmlformats.org/officeDocument/2006/relationships/font" Target="fonts/RobotoLight-boldItalic.fntdata"/><Relationship Id="rId10" Type="http://schemas.openxmlformats.org/officeDocument/2006/relationships/slide" Target="slides/slide6.xml"/><Relationship Id="rId21" Type="http://schemas.openxmlformats.org/officeDocument/2006/relationships/font" Target="fonts/RobotoLight-italic.fntdata"/><Relationship Id="rId13" Type="http://schemas.openxmlformats.org/officeDocument/2006/relationships/font" Target="fonts/RobotoThin-italic.fntdata"/><Relationship Id="rId12" Type="http://schemas.openxmlformats.org/officeDocument/2006/relationships/font" Target="fonts/RobotoThin-bold.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font" Target="fonts/Roboto-regular.fntdata"/><Relationship Id="rId14" Type="http://schemas.openxmlformats.org/officeDocument/2006/relationships/font" Target="fonts/RobotoThin-boldItalic.fntdata"/><Relationship Id="rId17" Type="http://schemas.openxmlformats.org/officeDocument/2006/relationships/font" Target="fonts/Roboto-italic.fntdata"/><Relationship Id="rId16" Type="http://schemas.openxmlformats.org/officeDocument/2006/relationships/font" Target="fonts/Roboto-bold.fntdata"/><Relationship Id="rId5" Type="http://schemas.openxmlformats.org/officeDocument/2006/relationships/slide" Target="slides/slide1.xml"/><Relationship Id="rId19" Type="http://schemas.openxmlformats.org/officeDocument/2006/relationships/font" Target="fonts/RobotoLight-regular.fntdata"/><Relationship Id="rId6" Type="http://schemas.openxmlformats.org/officeDocument/2006/relationships/slide" Target="slides/slide2.xml"/><Relationship Id="rId18" Type="http://schemas.openxmlformats.org/officeDocument/2006/relationships/font" Target="fonts/Roboto-boldItalic.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5659" cy="496332"/>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50443" y="0"/>
            <a:ext cx="2945659" cy="496332"/>
          </a:xfrm>
          <a:prstGeom prst="rect">
            <a:avLst/>
          </a:prstGeom>
          <a:noFill/>
          <a:ln>
            <a:noFill/>
          </a:ln>
        </p:spPr>
        <p:txBody>
          <a:bodyPr anchorCtr="0" anchor="t"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79768" y="4715153"/>
            <a:ext cx="5438140" cy="4466987"/>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428583"/>
            <a:ext cx="2945659" cy="496332"/>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28d7d3150f_0_0: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28d7d3150f_0_0: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7: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 name="Google Shape;137;p7: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Calibri"/>
              <a:buChar char="-"/>
            </a:pPr>
            <a:r>
              <a:rPr b="0" i="0" lang="en-GB" sz="1200" u="none" cap="none" strike="noStrike">
                <a:solidFill>
                  <a:schemeClr val="dk1"/>
                </a:solidFill>
                <a:latin typeface="Calibri"/>
                <a:ea typeface="Calibri"/>
                <a:cs typeface="Calibri"/>
                <a:sym typeface="Calibri"/>
              </a:rPr>
              <a:t>Review: we said that Transformer does data transformation (aggregation &amp; enrichment)</a:t>
            </a:r>
            <a:endParaRPr/>
          </a:p>
          <a:p>
            <a:pPr indent="-171450" lvl="0" marL="171450" marR="0" rtl="0" algn="l">
              <a:spcBef>
                <a:spcPts val="0"/>
              </a:spcBef>
              <a:spcAft>
                <a:spcPts val="0"/>
              </a:spcAft>
              <a:buClr>
                <a:schemeClr val="dk1"/>
              </a:buClr>
              <a:buSzPts val="1200"/>
              <a:buFont typeface="Calibri"/>
              <a:buChar char="-"/>
            </a:pPr>
            <a:r>
              <a:rPr b="0" i="0" lang="en-GB" sz="1200" u="none" cap="none" strike="noStrike">
                <a:solidFill>
                  <a:schemeClr val="dk1"/>
                </a:solidFill>
                <a:latin typeface="Calibri"/>
                <a:ea typeface="Calibri"/>
                <a:cs typeface="Calibri"/>
                <a:sym typeface="Calibri"/>
              </a:rPr>
              <a:t>Does this through a set of modules and you can develop new modules for custom business rules using C, Java, Lua</a:t>
            </a:r>
            <a:endParaRPr b="0" i="0" sz="1200" u="none" cap="none" strike="noStrike">
              <a:solidFill>
                <a:schemeClr val="dk1"/>
              </a:solidFill>
              <a:latin typeface="Calibri"/>
              <a:ea typeface="Calibri"/>
              <a:cs typeface="Calibri"/>
              <a:sym typeface="Calibri"/>
            </a:endParaRPr>
          </a:p>
          <a:p>
            <a:pPr indent="-171450" lvl="0" marL="171450" marR="0" rtl="0" algn="l">
              <a:spcBef>
                <a:spcPts val="0"/>
              </a:spcBef>
              <a:spcAft>
                <a:spcPts val="0"/>
              </a:spcAft>
              <a:buClr>
                <a:schemeClr val="dk1"/>
              </a:buClr>
              <a:buSzPts val="1200"/>
              <a:buFont typeface="Calibri"/>
              <a:buChar char="-"/>
            </a:pPr>
            <a:r>
              <a:rPr b="0" i="0" lang="en-GB" sz="1200" u="none" cap="none" strike="noStrike">
                <a:solidFill>
                  <a:schemeClr val="dk1"/>
                </a:solidFill>
                <a:latin typeface="Calibri"/>
                <a:ea typeface="Calibri"/>
                <a:cs typeface="Calibri"/>
                <a:sym typeface="Calibri"/>
              </a:rPr>
              <a:t>Caplin also supplies a pre-canned set of modules that implement business functionality</a:t>
            </a:r>
            <a:endParaRPr/>
          </a:p>
          <a:p>
            <a:pPr indent="-171450" lvl="1" marL="628650" marR="0" rtl="0" algn="l">
              <a:spcBef>
                <a:spcPts val="0"/>
              </a:spcBef>
              <a:spcAft>
                <a:spcPts val="0"/>
              </a:spcAft>
              <a:buClr>
                <a:schemeClr val="dk1"/>
              </a:buClr>
              <a:buSzPts val="1200"/>
              <a:buFont typeface="Calibri"/>
              <a:buChar char="-"/>
            </a:pPr>
            <a:r>
              <a:rPr b="0" i="0" lang="en-GB" sz="1200" u="none" cap="none" strike="noStrike">
                <a:solidFill>
                  <a:schemeClr val="dk1"/>
                </a:solidFill>
                <a:latin typeface="Calibri"/>
                <a:ea typeface="Calibri"/>
                <a:cs typeface="Calibri"/>
                <a:sym typeface="Calibri"/>
              </a:rPr>
              <a:t>So for example: derivation of a missing field (simple eg is Mid from Bid and Ask)</a:t>
            </a:r>
            <a:endParaRPr/>
          </a:p>
          <a:p>
            <a:pPr indent="-171450" lvl="0" marL="171450" marR="0" rtl="0" algn="l">
              <a:spcBef>
                <a:spcPts val="0"/>
              </a:spcBef>
              <a:spcAft>
                <a:spcPts val="0"/>
              </a:spcAft>
              <a:buClr>
                <a:schemeClr val="dk1"/>
              </a:buClr>
              <a:buSzPts val="1200"/>
              <a:buFont typeface="Calibri"/>
              <a:buChar char="-"/>
            </a:pPr>
            <a:r>
              <a:rPr b="0" i="0" lang="en-GB" sz="1200" u="none" cap="none" strike="noStrike">
                <a:solidFill>
                  <a:schemeClr val="dk1"/>
                </a:solidFill>
                <a:latin typeface="Calibri"/>
                <a:ea typeface="Calibri"/>
                <a:cs typeface="Calibri"/>
                <a:sym typeface="Calibri"/>
              </a:rPr>
              <a:t>Output of one business rule can be the input to another</a:t>
            </a:r>
            <a:endParaRPr/>
          </a:p>
          <a:p>
            <a:pPr indent="-171450" lvl="0" marL="171450" marR="0" rtl="0" algn="l">
              <a:spcBef>
                <a:spcPts val="0"/>
              </a:spcBef>
              <a:spcAft>
                <a:spcPts val="0"/>
              </a:spcAft>
              <a:buClr>
                <a:schemeClr val="dk1"/>
              </a:buClr>
              <a:buSzPts val="1200"/>
              <a:buFont typeface="Calibri"/>
              <a:buChar char="-"/>
            </a:pPr>
            <a:r>
              <a:rPr b="0" i="0" lang="en-GB" sz="1200" u="none" cap="none" strike="noStrike">
                <a:solidFill>
                  <a:schemeClr val="dk1"/>
                </a:solidFill>
                <a:latin typeface="Calibri"/>
                <a:ea typeface="Calibri"/>
                <a:cs typeface="Calibri"/>
                <a:sym typeface="Calibri"/>
              </a:rPr>
              <a:t>Modules can also provide services for other modules</a:t>
            </a:r>
            <a:endParaRPr/>
          </a:p>
          <a:p>
            <a:pPr indent="-171450" lvl="1" marL="628650" marR="0" rtl="0" algn="l">
              <a:spcBef>
                <a:spcPts val="0"/>
              </a:spcBef>
              <a:spcAft>
                <a:spcPts val="0"/>
              </a:spcAft>
              <a:buClr>
                <a:schemeClr val="dk1"/>
              </a:buClr>
              <a:buSzPts val="1200"/>
              <a:buFont typeface="Calibri"/>
              <a:buChar char="-"/>
            </a:pPr>
            <a:r>
              <a:rPr b="0" i="0" lang="en-GB" sz="1200" u="none" cap="none" strike="noStrike">
                <a:solidFill>
                  <a:schemeClr val="dk1"/>
                </a:solidFill>
                <a:latin typeface="Calibri"/>
                <a:ea typeface="Calibri"/>
                <a:cs typeface="Calibri"/>
                <a:sym typeface="Calibri"/>
              </a:rPr>
              <a:t>Eg formatting, lua execution, filtering</a:t>
            </a:r>
            <a:endParaRPr/>
          </a:p>
          <a:p>
            <a:pPr indent="-95250" lvl="1" marL="628650" marR="0" rtl="0" algn="l">
              <a:spcBef>
                <a:spcPts val="0"/>
              </a:spcBef>
              <a:spcAft>
                <a:spcPts val="0"/>
              </a:spcAft>
              <a:buClr>
                <a:schemeClr val="dk1"/>
              </a:buClr>
              <a:buSzPts val="1200"/>
              <a:buFont typeface="Calibri"/>
              <a:buNone/>
            </a:pPr>
            <a:r>
              <a:t/>
            </a:r>
            <a:endParaRPr b="0" i="0" sz="1200" u="none" cap="none" strike="noStrike">
              <a:solidFill>
                <a:schemeClr val="dk1"/>
              </a:solidFill>
              <a:latin typeface="Calibri"/>
              <a:ea typeface="Calibri"/>
              <a:cs typeface="Calibri"/>
              <a:sym typeface="Calibri"/>
            </a:endParaRPr>
          </a:p>
          <a:p>
            <a:pPr indent="-171450" lvl="0" marL="171450" marR="0" rtl="0" algn="l">
              <a:spcBef>
                <a:spcPts val="0"/>
              </a:spcBef>
              <a:spcAft>
                <a:spcPts val="0"/>
              </a:spcAft>
              <a:buClr>
                <a:schemeClr val="dk1"/>
              </a:buClr>
              <a:buSzPts val="1200"/>
              <a:buFont typeface="Calibri"/>
              <a:buChar char="-"/>
            </a:pPr>
            <a:r>
              <a:rPr b="0" i="0" lang="en-GB" sz="1200" u="none" cap="none" strike="noStrike">
                <a:solidFill>
                  <a:schemeClr val="dk1"/>
                </a:solidFill>
                <a:latin typeface="Calibri"/>
                <a:ea typeface="Calibri"/>
                <a:cs typeface="Calibri"/>
                <a:sym typeface="Calibri"/>
              </a:rPr>
              <a:t>(ask) How it sits in the platform? (draw)</a:t>
            </a:r>
            <a:endParaRPr/>
          </a:p>
        </p:txBody>
      </p:sp>
      <p:sp>
        <p:nvSpPr>
          <p:cNvPr id="138" name="Google Shape;138;p7: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9: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9: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Refiner is a Caplin product /transformer module</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it takes the form of a java transformer module </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It services requests within the /FILTER namespace</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subject is parameterized giving a potentially complex expression that is applied to the constituents of the container. </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container result given back contains only those constituents that match the filter. </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Because the constituents can change in real time, so can the filtered container.</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This sort of filtering is performed on the client for thick, installed apps, but that requires all the data to be streamed across to the client. If you’re dealing with an instrument finder, eg for bonds, there maybe many 10’s of thousands of instruments – that’s a lot of data to push over to the client.</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Of course, it’s also good for sorting and filtering blotters as well, some customer deployments do this in the client, by transferring 40,000 serialised java objects over to the client, on startup. </a:t>
            </a:r>
            <a:endParaRPr/>
          </a:p>
        </p:txBody>
      </p:sp>
      <p:sp>
        <p:nvSpPr>
          <p:cNvPr id="155" name="Google Shape;155;p9: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efcc88cb9e_0_0: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efcc88cb9e_0_0:notes"/>
          <p:cNvSpPr txBox="1"/>
          <p:nvPr>
            <p:ph idx="1" type="body"/>
          </p:nvPr>
        </p:nvSpPr>
        <p:spPr>
          <a:xfrm>
            <a:off x="679768" y="4715153"/>
            <a:ext cx="5438100" cy="446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gefcc88cb9e_0_0:notes"/>
          <p:cNvSpPr txBox="1"/>
          <p:nvPr>
            <p:ph idx="12" type="sldNum"/>
          </p:nvPr>
        </p:nvSpPr>
        <p:spPr>
          <a:xfrm>
            <a:off x="3850443" y="9428583"/>
            <a:ext cx="2945700" cy="496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p13: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5" name="Google Shape;185;p13: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86" name="Google Shape;186;p13: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15: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p15: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Font typeface="Calibri"/>
              <a:buNone/>
            </a:pPr>
            <a:r>
              <a:rPr b="1" i="0" lang="en-GB" sz="1200" u="none" cap="none" strike="noStrike">
                <a:solidFill>
                  <a:schemeClr val="dk1"/>
                </a:solidFill>
                <a:latin typeface="Calibri"/>
                <a:ea typeface="Calibri"/>
                <a:cs typeface="Calibri"/>
                <a:sym typeface="Calibri"/>
              </a:rPr>
              <a:t>Refiner </a:t>
            </a:r>
            <a:r>
              <a:rPr b="0" i="0" lang="en-GB" sz="1200" u="none" cap="none" strike="noStrike">
                <a:solidFill>
                  <a:schemeClr val="dk1"/>
                </a:solidFill>
                <a:latin typeface="Calibri"/>
                <a:ea typeface="Calibri"/>
                <a:cs typeface="Calibri"/>
                <a:sym typeface="Calibri"/>
              </a:rPr>
              <a:t>shows which filtered and sorted requests are intercepted by the refiner module and what the underlying subscription is</a:t>
            </a:r>
            <a:endParaRPr b="0" i="0" sz="1200" u="none" cap="none" strike="noStrike">
              <a:solidFill>
                <a:schemeClr val="dk1"/>
              </a:solidFill>
              <a:latin typeface="Calibri"/>
              <a:ea typeface="Calibri"/>
              <a:cs typeface="Calibri"/>
              <a:sym typeface="Calibri"/>
            </a:endParaRPr>
          </a:p>
        </p:txBody>
      </p:sp>
      <p:sp>
        <p:nvSpPr>
          <p:cNvPr id="199" name="Google Shape;199;p15: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0" Type="http://schemas.openxmlformats.org/officeDocument/2006/relationships/image" Target="../media/image29.png"/><Relationship Id="rId11" Type="http://schemas.openxmlformats.org/officeDocument/2006/relationships/image" Target="../media/image33.png"/><Relationship Id="rId22" Type="http://schemas.openxmlformats.org/officeDocument/2006/relationships/image" Target="../media/image30.png"/><Relationship Id="rId10" Type="http://schemas.openxmlformats.org/officeDocument/2006/relationships/image" Target="../media/image20.png"/><Relationship Id="rId21" Type="http://schemas.openxmlformats.org/officeDocument/2006/relationships/image" Target="../media/image27.png"/><Relationship Id="rId13" Type="http://schemas.openxmlformats.org/officeDocument/2006/relationships/image" Target="../media/image18.png"/><Relationship Id="rId12" Type="http://schemas.openxmlformats.org/officeDocument/2006/relationships/image" Target="../media/image19.png"/><Relationship Id="rId23" Type="http://schemas.openxmlformats.org/officeDocument/2006/relationships/image" Target="../media/image26.png"/><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 Id="rId4" Type="http://schemas.openxmlformats.org/officeDocument/2006/relationships/image" Target="../media/image11.png"/><Relationship Id="rId9" Type="http://schemas.openxmlformats.org/officeDocument/2006/relationships/image" Target="../media/image12.png"/><Relationship Id="rId15" Type="http://schemas.openxmlformats.org/officeDocument/2006/relationships/image" Target="../media/image21.png"/><Relationship Id="rId14" Type="http://schemas.openxmlformats.org/officeDocument/2006/relationships/image" Target="../media/image22.png"/><Relationship Id="rId17" Type="http://schemas.openxmlformats.org/officeDocument/2006/relationships/image" Target="../media/image24.png"/><Relationship Id="rId16" Type="http://schemas.openxmlformats.org/officeDocument/2006/relationships/image" Target="../media/image23.png"/><Relationship Id="rId5" Type="http://schemas.openxmlformats.org/officeDocument/2006/relationships/image" Target="../media/image10.png"/><Relationship Id="rId19" Type="http://schemas.openxmlformats.org/officeDocument/2006/relationships/image" Target="../media/image25.png"/><Relationship Id="rId6" Type="http://schemas.openxmlformats.org/officeDocument/2006/relationships/image" Target="../media/image8.png"/><Relationship Id="rId18" Type="http://schemas.openxmlformats.org/officeDocument/2006/relationships/image" Target="../media/image28.png"/><Relationship Id="rId7" Type="http://schemas.openxmlformats.org/officeDocument/2006/relationships/image" Target="../media/image7.png"/><Relationship Id="rId8" Type="http://schemas.openxmlformats.org/officeDocument/2006/relationships/image" Target="../media/image17.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 Id="rId3"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6" name="Shape 16"/>
        <p:cNvGrpSpPr/>
        <p:nvPr/>
      </p:nvGrpSpPr>
      <p:grpSpPr>
        <a:xfrm>
          <a:off x="0" y="0"/>
          <a:ext cx="0" cy="0"/>
          <a:chOff x="0" y="0"/>
          <a:chExt cx="0" cy="0"/>
        </a:xfrm>
      </p:grpSpPr>
      <p:pic>
        <p:nvPicPr>
          <p:cNvPr descr="Caplin Presentation Template 2017.jpg" id="17" name="Google Shape;17;p2"/>
          <p:cNvPicPr preferRelativeResize="0"/>
          <p:nvPr/>
        </p:nvPicPr>
        <p:blipFill rotWithShape="1">
          <a:blip r:embed="rId2">
            <a:alphaModFix/>
          </a:blip>
          <a:srcRect b="0" l="0" r="0" t="0"/>
          <a:stretch/>
        </p:blipFill>
        <p:spPr>
          <a:xfrm>
            <a:off x="714" y="0"/>
            <a:ext cx="9142571" cy="5143500"/>
          </a:xfrm>
          <a:prstGeom prst="rect">
            <a:avLst/>
          </a:prstGeom>
          <a:noFill/>
          <a:ln>
            <a:noFill/>
          </a:ln>
        </p:spPr>
      </p:pic>
      <p:sp>
        <p:nvSpPr>
          <p:cNvPr id="18" name="Google Shape;18;p2"/>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lvl1pPr lvl="0" algn="ctr">
              <a:spcBef>
                <a:spcPts val="0"/>
              </a:spcBef>
              <a:spcAft>
                <a:spcPts val="0"/>
              </a:spcAft>
              <a:buClr>
                <a:srgbClr val="FFFFFF"/>
              </a:buClr>
              <a:buSzPts val="3600"/>
              <a:buFont typeface="Roboto Thin"/>
              <a:buNone/>
              <a:defRPr sz="3600">
                <a:solidFill>
                  <a:srgbClr val="FFFFFF"/>
                </a:solidFill>
                <a:latin typeface="Roboto Thin"/>
                <a:ea typeface="Roboto Thin"/>
                <a:cs typeface="Roboto Thin"/>
                <a:sym typeface="Roboto Thin"/>
              </a:defRPr>
            </a:lvl1pPr>
            <a:lvl2pPr lvl="1" algn="ctr">
              <a:spcBef>
                <a:spcPts val="0"/>
              </a:spcBef>
              <a:spcAft>
                <a:spcPts val="0"/>
              </a:spcAft>
              <a:buClr>
                <a:srgbClr val="FFFFFF"/>
              </a:buClr>
              <a:buSzPts val="3600"/>
              <a:buNone/>
              <a:defRPr sz="3600">
                <a:solidFill>
                  <a:srgbClr val="FFFFFF"/>
                </a:solidFill>
              </a:defRPr>
            </a:lvl2pPr>
            <a:lvl3pPr lvl="2" algn="ctr">
              <a:spcBef>
                <a:spcPts val="0"/>
              </a:spcBef>
              <a:spcAft>
                <a:spcPts val="0"/>
              </a:spcAft>
              <a:buClr>
                <a:srgbClr val="FFFFFF"/>
              </a:buClr>
              <a:buSzPts val="3600"/>
              <a:buNone/>
              <a:defRPr sz="3600">
                <a:solidFill>
                  <a:srgbClr val="FFFFFF"/>
                </a:solidFill>
              </a:defRPr>
            </a:lvl3pPr>
            <a:lvl4pPr lvl="3" algn="ctr">
              <a:spcBef>
                <a:spcPts val="0"/>
              </a:spcBef>
              <a:spcAft>
                <a:spcPts val="0"/>
              </a:spcAft>
              <a:buClr>
                <a:srgbClr val="FFFFFF"/>
              </a:buClr>
              <a:buSzPts val="3600"/>
              <a:buNone/>
              <a:defRPr sz="3600">
                <a:solidFill>
                  <a:srgbClr val="FFFFFF"/>
                </a:solidFill>
              </a:defRPr>
            </a:lvl4pPr>
            <a:lvl5pPr lvl="4" algn="ctr">
              <a:spcBef>
                <a:spcPts val="0"/>
              </a:spcBef>
              <a:spcAft>
                <a:spcPts val="0"/>
              </a:spcAft>
              <a:buClr>
                <a:srgbClr val="FFFFFF"/>
              </a:buClr>
              <a:buSzPts val="3600"/>
              <a:buNone/>
              <a:defRPr sz="3600">
                <a:solidFill>
                  <a:srgbClr val="FFFFFF"/>
                </a:solidFill>
              </a:defRPr>
            </a:lvl5pPr>
            <a:lvl6pPr lvl="5" algn="ctr">
              <a:spcBef>
                <a:spcPts val="0"/>
              </a:spcBef>
              <a:spcAft>
                <a:spcPts val="0"/>
              </a:spcAft>
              <a:buClr>
                <a:srgbClr val="FFFFFF"/>
              </a:buClr>
              <a:buSzPts val="3600"/>
              <a:buNone/>
              <a:defRPr sz="3600">
                <a:solidFill>
                  <a:srgbClr val="FFFFFF"/>
                </a:solidFill>
              </a:defRPr>
            </a:lvl6pPr>
            <a:lvl7pPr lvl="6" algn="ctr">
              <a:spcBef>
                <a:spcPts val="0"/>
              </a:spcBef>
              <a:spcAft>
                <a:spcPts val="0"/>
              </a:spcAft>
              <a:buClr>
                <a:srgbClr val="FFFFFF"/>
              </a:buClr>
              <a:buSzPts val="3600"/>
              <a:buNone/>
              <a:defRPr sz="3600">
                <a:solidFill>
                  <a:srgbClr val="FFFFFF"/>
                </a:solidFill>
              </a:defRPr>
            </a:lvl7pPr>
            <a:lvl8pPr lvl="7" algn="ctr">
              <a:spcBef>
                <a:spcPts val="0"/>
              </a:spcBef>
              <a:spcAft>
                <a:spcPts val="0"/>
              </a:spcAft>
              <a:buClr>
                <a:srgbClr val="FFFFFF"/>
              </a:buClr>
              <a:buSzPts val="3600"/>
              <a:buNone/>
              <a:defRPr sz="3600">
                <a:solidFill>
                  <a:srgbClr val="FFFFFF"/>
                </a:solidFill>
              </a:defRPr>
            </a:lvl8pPr>
            <a:lvl9pPr lvl="8" algn="ctr">
              <a:spcBef>
                <a:spcPts val="0"/>
              </a:spcBef>
              <a:spcAft>
                <a:spcPts val="0"/>
              </a:spcAft>
              <a:buClr>
                <a:srgbClr val="FFFFFF"/>
              </a:buClr>
              <a:buSzPts val="3600"/>
              <a:buNone/>
              <a:defRPr sz="3600">
                <a:solidFill>
                  <a:srgbClr val="FFFFFF"/>
                </a:solidFill>
              </a:defRPr>
            </a:lvl9pPr>
          </a:lstStyle>
          <a:p/>
        </p:txBody>
      </p:sp>
      <p:sp>
        <p:nvSpPr>
          <p:cNvPr id="19" name="Google Shape;19;p2"/>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Clr>
                <a:srgbClr val="FFFFFF"/>
              </a:buClr>
              <a:buSzPts val="2200"/>
              <a:buFont typeface="Roboto Thin"/>
              <a:buNone/>
              <a:defRPr sz="2200">
                <a:solidFill>
                  <a:srgbClr val="FFFFFF"/>
                </a:solidFill>
                <a:latin typeface="Roboto Thin"/>
                <a:ea typeface="Roboto Thin"/>
                <a:cs typeface="Roboto Thin"/>
                <a:sym typeface="Roboto Thin"/>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cxnSp>
        <p:nvCxnSpPr>
          <p:cNvPr id="20" name="Google Shape;20;p2"/>
          <p:cNvCxnSpPr/>
          <p:nvPr/>
        </p:nvCxnSpPr>
        <p:spPr>
          <a:xfrm>
            <a:off x="4387650" y="2754500"/>
            <a:ext cx="368700" cy="0"/>
          </a:xfrm>
          <a:prstGeom prst="straightConnector1">
            <a:avLst/>
          </a:prstGeom>
          <a:noFill/>
          <a:ln cap="flat" cmpd="sng" w="9525">
            <a:solidFill>
              <a:srgbClr val="FFFFFF"/>
            </a:solidFill>
            <a:prstDash val="solid"/>
            <a:round/>
            <a:headEnd len="med" w="med" type="none"/>
            <a:tailEnd len="med" w="med" type="none"/>
          </a:ln>
        </p:spPr>
      </p:cxnSp>
      <p:sp>
        <p:nvSpPr>
          <p:cNvPr id="21" name="Google Shape;21;p2"/>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Ltd. 2021   |   Confidential</a:t>
            </a:r>
            <a:endParaRPr sz="700">
              <a:solidFill>
                <a:srgbClr val="FFFFFF"/>
              </a:solidFill>
              <a:latin typeface="Roboto Light"/>
              <a:ea typeface="Roboto Light"/>
              <a:cs typeface="Roboto Light"/>
              <a:sym typeface="Roboto Light"/>
            </a:endParaRPr>
          </a:p>
        </p:txBody>
      </p:sp>
      <p:pic>
        <p:nvPicPr>
          <p:cNvPr descr="Caplin Logo 3.png" id="22" name="Google Shape;22;p2"/>
          <p:cNvPicPr preferRelativeResize="0"/>
          <p:nvPr/>
        </p:nvPicPr>
        <p:blipFill rotWithShape="1">
          <a:blip r:embed="rId3">
            <a:alphaModFix/>
          </a:blip>
          <a:srcRect b="0" l="0" r="0" t="9"/>
          <a:stretch/>
        </p:blipFill>
        <p:spPr>
          <a:xfrm>
            <a:off x="4038787" y="612550"/>
            <a:ext cx="1066427" cy="16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1">
  <p:cSld name="TITLE_ONLY_1_1">
    <p:spTree>
      <p:nvGrpSpPr>
        <p:cNvPr id="63" name="Shape 63"/>
        <p:cNvGrpSpPr/>
        <p:nvPr/>
      </p:nvGrpSpPr>
      <p:grpSpPr>
        <a:xfrm>
          <a:off x="0" y="0"/>
          <a:ext cx="0" cy="0"/>
          <a:chOff x="0" y="0"/>
          <a:chExt cx="0" cy="0"/>
        </a:xfrm>
      </p:grpSpPr>
      <p:sp>
        <p:nvSpPr>
          <p:cNvPr id="64" name="Google Shape;64;p11"/>
          <p:cNvSpPr/>
          <p:nvPr/>
        </p:nvSpPr>
        <p:spPr>
          <a:xfrm>
            <a:off x="0" y="0"/>
            <a:ext cx="9144000" cy="8928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11"/>
          <p:cNvSpPr txBox="1"/>
          <p:nvPr>
            <p:ph type="title"/>
          </p:nvPr>
        </p:nvSpPr>
        <p:spPr>
          <a:xfrm>
            <a:off x="806700" y="223450"/>
            <a:ext cx="2728200" cy="429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1600"/>
              <a:buNone/>
              <a:defRPr sz="16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66" name="Google Shape;66;p11"/>
          <p:cNvCxnSpPr/>
          <p:nvPr/>
        </p:nvCxnSpPr>
        <p:spPr>
          <a:xfrm>
            <a:off x="919437" y="641002"/>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67" name="Shape 67"/>
        <p:cNvGrpSpPr/>
        <p:nvPr/>
      </p:nvGrpSpPr>
      <p:grpSpPr>
        <a:xfrm>
          <a:off x="0" y="0"/>
          <a:ext cx="0" cy="0"/>
          <a:chOff x="0" y="0"/>
          <a:chExt cx="0" cy="0"/>
        </a:xfrm>
      </p:grpSpPr>
      <p:sp>
        <p:nvSpPr>
          <p:cNvPr id="68" name="Google Shape;68;p12"/>
          <p:cNvSpPr txBox="1"/>
          <p:nvPr>
            <p:ph idx="1" type="body"/>
          </p:nvPr>
        </p:nvSpPr>
        <p:spPr>
          <a:xfrm>
            <a:off x="311700" y="1084800"/>
            <a:ext cx="77586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69" name="Google Shape;69;p12"/>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70" name="Google Shape;70;p12"/>
          <p:cNvCxnSpPr/>
          <p:nvPr/>
        </p:nvCxnSpPr>
        <p:spPr>
          <a:xfrm>
            <a:off x="41840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1" name="Shape 71"/>
        <p:cNvGrpSpPr/>
        <p:nvPr/>
      </p:nvGrpSpPr>
      <p:grpSpPr>
        <a:xfrm>
          <a:off x="0" y="0"/>
          <a:ext cx="0" cy="0"/>
          <a:chOff x="0" y="0"/>
          <a:chExt cx="0" cy="0"/>
        </a:xfrm>
      </p:grpSpPr>
      <p:sp>
        <p:nvSpPr>
          <p:cNvPr id="72" name="Google Shape;72;p13"/>
          <p:cNvSpPr txBox="1"/>
          <p:nvPr>
            <p:ph type="title"/>
          </p:nvPr>
        </p:nvSpPr>
        <p:spPr>
          <a:xfrm>
            <a:off x="703500" y="861525"/>
            <a:ext cx="7737000" cy="2274000"/>
          </a:xfrm>
          <a:prstGeom prst="rect">
            <a:avLst/>
          </a:prstGeom>
        </p:spPr>
        <p:txBody>
          <a:bodyPr anchorCtr="0" anchor="ctr" bIns="91425" lIns="91425" spcFirstLastPara="1" rIns="91425" wrap="square" tIns="91425">
            <a:noAutofit/>
          </a:bodyPr>
          <a:lstStyle>
            <a:lvl1pPr lvl="0">
              <a:spcBef>
                <a:spcPts val="0"/>
              </a:spcBef>
              <a:spcAft>
                <a:spcPts val="0"/>
              </a:spcAft>
              <a:buSzPts val="3400"/>
              <a:buNone/>
              <a:defRPr sz="3400"/>
            </a:lvl1pPr>
            <a:lvl2pPr lvl="1">
              <a:spcBef>
                <a:spcPts val="0"/>
              </a:spcBef>
              <a:spcAft>
                <a:spcPts val="0"/>
              </a:spcAft>
              <a:buSzPts val="3400"/>
              <a:buNone/>
              <a:defRPr sz="3400"/>
            </a:lvl2pPr>
            <a:lvl3pPr lvl="2">
              <a:spcBef>
                <a:spcPts val="0"/>
              </a:spcBef>
              <a:spcAft>
                <a:spcPts val="0"/>
              </a:spcAft>
              <a:buSzPts val="3400"/>
              <a:buNone/>
              <a:defRPr sz="3400"/>
            </a:lvl3pPr>
            <a:lvl4pPr lvl="3">
              <a:spcBef>
                <a:spcPts val="0"/>
              </a:spcBef>
              <a:spcAft>
                <a:spcPts val="0"/>
              </a:spcAft>
              <a:buSzPts val="3400"/>
              <a:buNone/>
              <a:defRPr sz="3400"/>
            </a:lvl4pPr>
            <a:lvl5pPr lvl="4">
              <a:spcBef>
                <a:spcPts val="0"/>
              </a:spcBef>
              <a:spcAft>
                <a:spcPts val="0"/>
              </a:spcAft>
              <a:buSzPts val="3400"/>
              <a:buNone/>
              <a:defRPr sz="3400"/>
            </a:lvl5pPr>
            <a:lvl6pPr lvl="5">
              <a:spcBef>
                <a:spcPts val="0"/>
              </a:spcBef>
              <a:spcAft>
                <a:spcPts val="0"/>
              </a:spcAft>
              <a:buSzPts val="3400"/>
              <a:buNone/>
              <a:defRPr sz="3400"/>
            </a:lvl6pPr>
            <a:lvl7pPr lvl="6">
              <a:spcBef>
                <a:spcPts val="0"/>
              </a:spcBef>
              <a:spcAft>
                <a:spcPts val="0"/>
              </a:spcAft>
              <a:buSzPts val="3400"/>
              <a:buNone/>
              <a:defRPr sz="3400"/>
            </a:lvl7pPr>
            <a:lvl8pPr lvl="7">
              <a:spcBef>
                <a:spcPts val="0"/>
              </a:spcBef>
              <a:spcAft>
                <a:spcPts val="0"/>
              </a:spcAft>
              <a:buSzPts val="3400"/>
              <a:buNone/>
              <a:defRPr sz="3400"/>
            </a:lvl8pPr>
            <a:lvl9pPr lvl="8">
              <a:spcBef>
                <a:spcPts val="0"/>
              </a:spcBef>
              <a:spcAft>
                <a:spcPts val="0"/>
              </a:spcAft>
              <a:buSzPts val="3400"/>
              <a:buNone/>
              <a:defRPr sz="3400"/>
            </a:lvl9pPr>
          </a:lstStyle>
          <a:p/>
        </p:txBody>
      </p:sp>
      <p:cxnSp>
        <p:nvCxnSpPr>
          <p:cNvPr id="73" name="Google Shape;73;p13"/>
          <p:cNvCxnSpPr/>
          <p:nvPr/>
        </p:nvCxnSpPr>
        <p:spPr>
          <a:xfrm>
            <a:off x="4262400" y="2713828"/>
            <a:ext cx="6192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4" name="Shape 74"/>
        <p:cNvGrpSpPr/>
        <p:nvPr/>
      </p:nvGrpSpPr>
      <p:grpSpPr>
        <a:xfrm>
          <a:off x="0" y="0"/>
          <a:ext cx="0" cy="0"/>
          <a:chOff x="0" y="0"/>
          <a:chExt cx="0" cy="0"/>
        </a:xfrm>
      </p:grpSpPr>
      <p:sp>
        <p:nvSpPr>
          <p:cNvPr id="75" name="Google Shape;75;p14"/>
          <p:cNvSpPr/>
          <p:nvPr/>
        </p:nvSpPr>
        <p:spPr>
          <a:xfrm>
            <a:off x="4572000" y="-125"/>
            <a:ext cx="4572000" cy="5143500"/>
          </a:xfrm>
          <a:prstGeom prst="rect">
            <a:avLst/>
          </a:prstGeom>
          <a:solidFill>
            <a:srgbClr val="DBE0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4"/>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nSpc>
                <a:spcPct val="100000"/>
              </a:lnSpc>
              <a:spcBef>
                <a:spcPts val="0"/>
              </a:spcBef>
              <a:spcAft>
                <a:spcPts val="0"/>
              </a:spcAft>
              <a:buSzPts val="1600"/>
              <a:buNone/>
              <a:defRPr sz="1600"/>
            </a:lvl1pPr>
            <a:lvl2pPr lvl="1" algn="ctr">
              <a:lnSpc>
                <a:spcPct val="100000"/>
              </a:lnSpc>
              <a:spcBef>
                <a:spcPts val="0"/>
              </a:spcBef>
              <a:spcAft>
                <a:spcPts val="0"/>
              </a:spcAft>
              <a:buSzPts val="1600"/>
              <a:buNone/>
              <a:defRPr sz="1600"/>
            </a:lvl2pPr>
            <a:lvl3pPr lvl="2" algn="ctr">
              <a:lnSpc>
                <a:spcPct val="100000"/>
              </a:lnSpc>
              <a:spcBef>
                <a:spcPts val="0"/>
              </a:spcBef>
              <a:spcAft>
                <a:spcPts val="0"/>
              </a:spcAft>
              <a:buSzPts val="1600"/>
              <a:buNone/>
              <a:defRPr sz="1600"/>
            </a:lvl3pPr>
            <a:lvl4pPr lvl="3" algn="ctr">
              <a:lnSpc>
                <a:spcPct val="100000"/>
              </a:lnSpc>
              <a:spcBef>
                <a:spcPts val="0"/>
              </a:spcBef>
              <a:spcAft>
                <a:spcPts val="0"/>
              </a:spcAft>
              <a:buSzPts val="1600"/>
              <a:buNone/>
              <a:defRPr sz="1600"/>
            </a:lvl4pPr>
            <a:lvl5pPr lvl="4" algn="ctr">
              <a:lnSpc>
                <a:spcPct val="100000"/>
              </a:lnSpc>
              <a:spcBef>
                <a:spcPts val="0"/>
              </a:spcBef>
              <a:spcAft>
                <a:spcPts val="0"/>
              </a:spcAft>
              <a:buSzPts val="1600"/>
              <a:buNone/>
              <a:defRPr sz="1600"/>
            </a:lvl5pPr>
            <a:lvl6pPr lvl="5" algn="ctr">
              <a:lnSpc>
                <a:spcPct val="100000"/>
              </a:lnSpc>
              <a:spcBef>
                <a:spcPts val="0"/>
              </a:spcBef>
              <a:spcAft>
                <a:spcPts val="0"/>
              </a:spcAft>
              <a:buSzPts val="1600"/>
              <a:buNone/>
              <a:defRPr sz="1600"/>
            </a:lvl6pPr>
            <a:lvl7pPr lvl="6" algn="ctr">
              <a:lnSpc>
                <a:spcPct val="100000"/>
              </a:lnSpc>
              <a:spcBef>
                <a:spcPts val="0"/>
              </a:spcBef>
              <a:spcAft>
                <a:spcPts val="0"/>
              </a:spcAft>
              <a:buSzPts val="1600"/>
              <a:buNone/>
              <a:defRPr sz="1600"/>
            </a:lvl7pPr>
            <a:lvl8pPr lvl="7" algn="ctr">
              <a:lnSpc>
                <a:spcPct val="100000"/>
              </a:lnSpc>
              <a:spcBef>
                <a:spcPts val="0"/>
              </a:spcBef>
              <a:spcAft>
                <a:spcPts val="0"/>
              </a:spcAft>
              <a:buSzPts val="1600"/>
              <a:buNone/>
              <a:defRPr sz="1600"/>
            </a:lvl8pPr>
            <a:lvl9pPr lvl="8" algn="ctr">
              <a:lnSpc>
                <a:spcPct val="100000"/>
              </a:lnSpc>
              <a:spcBef>
                <a:spcPts val="0"/>
              </a:spcBef>
              <a:spcAft>
                <a:spcPts val="0"/>
              </a:spcAft>
              <a:buSzPts val="1600"/>
              <a:buNone/>
              <a:defRPr sz="1600"/>
            </a:lvl9pPr>
          </a:lstStyle>
          <a:p/>
        </p:txBody>
      </p:sp>
      <p:sp>
        <p:nvSpPr>
          <p:cNvPr id="77" name="Google Shape;77;p14"/>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78" name="Google Shape;78;p14"/>
          <p:cNvSpPr txBox="1"/>
          <p:nvPr>
            <p:ph type="title"/>
          </p:nvPr>
        </p:nvSpPr>
        <p:spPr>
          <a:xfrm>
            <a:off x="311700" y="1578975"/>
            <a:ext cx="4127700" cy="453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79" name="Google Shape;79;p14"/>
          <p:cNvCxnSpPr/>
          <p:nvPr/>
        </p:nvCxnSpPr>
        <p:spPr>
          <a:xfrm>
            <a:off x="418400" y="2093578"/>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Image">
  <p:cSld name="SECTION_TITLE_AND_DESCRIPTION_1">
    <p:spTree>
      <p:nvGrpSpPr>
        <p:cNvPr id="80" name="Shape 80"/>
        <p:cNvGrpSpPr/>
        <p:nvPr/>
      </p:nvGrpSpPr>
      <p:grpSpPr>
        <a:xfrm>
          <a:off x="0" y="0"/>
          <a:ext cx="0" cy="0"/>
          <a:chOff x="0" y="0"/>
          <a:chExt cx="0" cy="0"/>
        </a:xfrm>
      </p:grpSpPr>
      <p:sp>
        <p:nvSpPr>
          <p:cNvPr id="81" name="Google Shape;81;p15"/>
          <p:cNvSpPr/>
          <p:nvPr/>
        </p:nvSpPr>
        <p:spPr>
          <a:xfrm>
            <a:off x="4572000" y="-125"/>
            <a:ext cx="4572000" cy="5143500"/>
          </a:xfrm>
          <a:prstGeom prst="rect">
            <a:avLst/>
          </a:prstGeom>
          <a:solidFill>
            <a:srgbClr val="F4F6F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5"/>
          <p:cNvSpPr txBox="1"/>
          <p:nvPr>
            <p:ph type="title"/>
          </p:nvPr>
        </p:nvSpPr>
        <p:spPr>
          <a:xfrm>
            <a:off x="265500" y="983160"/>
            <a:ext cx="4155600" cy="586500"/>
          </a:xfrm>
          <a:prstGeom prst="rect">
            <a:avLst/>
          </a:prstGeom>
        </p:spPr>
        <p:txBody>
          <a:bodyPr anchorCtr="0" anchor="b" bIns="91425" lIns="91425" spcFirstLastPara="1" rIns="91425" wrap="square" tIns="91425">
            <a:noAutofit/>
          </a:bodyPr>
          <a:lstStyle>
            <a:lvl1pPr lvl="0" rtl="0" algn="l">
              <a:spcBef>
                <a:spcPts val="0"/>
              </a:spcBef>
              <a:spcAft>
                <a:spcPts val="0"/>
              </a:spcAft>
              <a:buSzPts val="2400"/>
              <a:buNone/>
              <a:defRPr sz="24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p:txBody>
      </p:sp>
      <p:sp>
        <p:nvSpPr>
          <p:cNvPr id="83" name="Google Shape;83;p15"/>
          <p:cNvSpPr txBox="1"/>
          <p:nvPr>
            <p:ph idx="1" type="subTitle"/>
          </p:nvPr>
        </p:nvSpPr>
        <p:spPr>
          <a:xfrm>
            <a:off x="265500" y="1982775"/>
            <a:ext cx="4045200" cy="1235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p:txBody>
      </p:sp>
      <p:cxnSp>
        <p:nvCxnSpPr>
          <p:cNvPr id="84" name="Google Shape;84;p15"/>
          <p:cNvCxnSpPr/>
          <p:nvPr/>
        </p:nvCxnSpPr>
        <p:spPr>
          <a:xfrm>
            <a:off x="400300" y="1647253"/>
            <a:ext cx="2934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5" name="Shape 85"/>
        <p:cNvGrpSpPr/>
        <p:nvPr/>
      </p:nvGrpSpPr>
      <p:grpSpPr>
        <a:xfrm>
          <a:off x="0" y="0"/>
          <a:ext cx="0" cy="0"/>
          <a:chOff x="0" y="0"/>
          <a:chExt cx="0" cy="0"/>
        </a:xfrm>
      </p:grpSpPr>
      <p:sp>
        <p:nvSpPr>
          <p:cNvPr id="86" name="Google Shape;86;p16"/>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7" name="Shape 87"/>
        <p:cNvGrpSpPr/>
        <p:nvPr/>
      </p:nvGrpSpPr>
      <p:grpSpPr>
        <a:xfrm>
          <a:off x="0" y="0"/>
          <a:ext cx="0" cy="0"/>
          <a:chOff x="0" y="0"/>
          <a:chExt cx="0" cy="0"/>
        </a:xfrm>
      </p:grpSpPr>
      <p:sp>
        <p:nvSpPr>
          <p:cNvPr id="88" name="Google Shape;88;p17"/>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89" name="Google Shape;89;p17"/>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0" name="Shape 90"/>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Page">
  <p:cSld name="BLANK_1">
    <p:spTree>
      <p:nvGrpSpPr>
        <p:cNvPr id="91" name="Shape 91"/>
        <p:cNvGrpSpPr/>
        <p:nvPr/>
      </p:nvGrpSpPr>
      <p:grpSpPr>
        <a:xfrm>
          <a:off x="0" y="0"/>
          <a:ext cx="0" cy="0"/>
          <a:chOff x="0" y="0"/>
          <a:chExt cx="0" cy="0"/>
        </a:xfrm>
      </p:grpSpPr>
      <p:pic>
        <p:nvPicPr>
          <p:cNvPr descr="2FA@2x.png" id="92" name="Google Shape;92;p19"/>
          <p:cNvPicPr preferRelativeResize="0"/>
          <p:nvPr/>
        </p:nvPicPr>
        <p:blipFill>
          <a:blip r:embed="rId2">
            <a:alphaModFix/>
          </a:blip>
          <a:stretch>
            <a:fillRect/>
          </a:stretch>
        </p:blipFill>
        <p:spPr>
          <a:xfrm>
            <a:off x="1357287" y="3938772"/>
            <a:ext cx="556562" cy="548853"/>
          </a:xfrm>
          <a:prstGeom prst="rect">
            <a:avLst/>
          </a:prstGeom>
          <a:noFill/>
          <a:ln>
            <a:noFill/>
          </a:ln>
        </p:spPr>
      </p:pic>
      <p:pic>
        <p:nvPicPr>
          <p:cNvPr descr="Anytime, anywhere@2x.png" id="93" name="Google Shape;93;p19"/>
          <p:cNvPicPr preferRelativeResize="0"/>
          <p:nvPr/>
        </p:nvPicPr>
        <p:blipFill>
          <a:blip r:embed="rId3">
            <a:alphaModFix/>
          </a:blip>
          <a:stretch>
            <a:fillRect/>
          </a:stretch>
        </p:blipFill>
        <p:spPr>
          <a:xfrm>
            <a:off x="1405677" y="1296389"/>
            <a:ext cx="483961" cy="483961"/>
          </a:xfrm>
          <a:prstGeom prst="rect">
            <a:avLst/>
          </a:prstGeom>
          <a:noFill/>
          <a:ln>
            <a:noFill/>
          </a:ln>
        </p:spPr>
      </p:pic>
      <p:pic>
        <p:nvPicPr>
          <p:cNvPr descr="Apple &amp; Android@2x.png" id="94" name="Google Shape;94;p19"/>
          <p:cNvPicPr preferRelativeResize="0"/>
          <p:nvPr/>
        </p:nvPicPr>
        <p:blipFill>
          <a:blip r:embed="rId4">
            <a:alphaModFix/>
          </a:blip>
          <a:stretch>
            <a:fillRect/>
          </a:stretch>
        </p:blipFill>
        <p:spPr>
          <a:xfrm>
            <a:off x="2305968" y="1247987"/>
            <a:ext cx="572687" cy="580756"/>
          </a:xfrm>
          <a:prstGeom prst="rect">
            <a:avLst/>
          </a:prstGeom>
          <a:noFill/>
          <a:ln>
            <a:noFill/>
          </a:ln>
        </p:spPr>
      </p:pic>
      <p:pic>
        <p:nvPicPr>
          <p:cNvPr descr="Auditable@2x.png" id="95" name="Google Shape;95;p19"/>
          <p:cNvPicPr preferRelativeResize="0"/>
          <p:nvPr/>
        </p:nvPicPr>
        <p:blipFill>
          <a:blip r:embed="rId5">
            <a:alphaModFix/>
          </a:blip>
          <a:stretch>
            <a:fillRect/>
          </a:stretch>
        </p:blipFill>
        <p:spPr>
          <a:xfrm>
            <a:off x="1373421" y="2215422"/>
            <a:ext cx="548472" cy="548472"/>
          </a:xfrm>
          <a:prstGeom prst="rect">
            <a:avLst/>
          </a:prstGeom>
          <a:noFill/>
          <a:ln>
            <a:noFill/>
          </a:ln>
        </p:spPr>
      </p:pic>
      <p:pic>
        <p:nvPicPr>
          <p:cNvPr descr="Best Market Price@2x.png" id="96" name="Google Shape;96;p19"/>
          <p:cNvPicPr preferRelativeResize="0"/>
          <p:nvPr/>
        </p:nvPicPr>
        <p:blipFill>
          <a:blip r:embed="rId6">
            <a:alphaModFix/>
          </a:blip>
          <a:stretch>
            <a:fillRect/>
          </a:stretch>
        </p:blipFill>
        <p:spPr>
          <a:xfrm>
            <a:off x="2301935" y="2199276"/>
            <a:ext cx="580753" cy="580756"/>
          </a:xfrm>
          <a:prstGeom prst="rect">
            <a:avLst/>
          </a:prstGeom>
          <a:noFill/>
          <a:ln>
            <a:noFill/>
          </a:ln>
        </p:spPr>
      </p:pic>
      <p:pic>
        <p:nvPicPr>
          <p:cNvPr descr="Branded Platform@2x.png" id="97" name="Google Shape;97;p19"/>
          <p:cNvPicPr preferRelativeResize="0"/>
          <p:nvPr/>
        </p:nvPicPr>
        <p:blipFill>
          <a:blip r:embed="rId7">
            <a:alphaModFix/>
          </a:blip>
          <a:stretch>
            <a:fillRect/>
          </a:stretch>
        </p:blipFill>
        <p:spPr>
          <a:xfrm>
            <a:off x="5266634" y="2258034"/>
            <a:ext cx="580760" cy="463241"/>
          </a:xfrm>
          <a:prstGeom prst="rect">
            <a:avLst/>
          </a:prstGeom>
          <a:noFill/>
          <a:ln>
            <a:noFill/>
          </a:ln>
        </p:spPr>
      </p:pic>
      <p:pic>
        <p:nvPicPr>
          <p:cNvPr descr="Broswer Based@2x.png" id="98" name="Google Shape;98;p19"/>
          <p:cNvPicPr preferRelativeResize="0"/>
          <p:nvPr/>
        </p:nvPicPr>
        <p:blipFill>
          <a:blip r:embed="rId8">
            <a:alphaModFix/>
          </a:blip>
          <a:stretch>
            <a:fillRect/>
          </a:stretch>
        </p:blipFill>
        <p:spPr>
          <a:xfrm>
            <a:off x="3281085" y="2244752"/>
            <a:ext cx="580760" cy="489804"/>
          </a:xfrm>
          <a:prstGeom prst="rect">
            <a:avLst/>
          </a:prstGeom>
          <a:noFill/>
          <a:ln>
            <a:noFill/>
          </a:ln>
        </p:spPr>
      </p:pic>
      <p:pic>
        <p:nvPicPr>
          <p:cNvPr descr="Consultancy@2x.png" id="99" name="Google Shape;99;p19"/>
          <p:cNvPicPr preferRelativeResize="0"/>
          <p:nvPr/>
        </p:nvPicPr>
        <p:blipFill>
          <a:blip r:embed="rId9">
            <a:alphaModFix/>
          </a:blip>
          <a:stretch>
            <a:fillRect/>
          </a:stretch>
        </p:blipFill>
        <p:spPr>
          <a:xfrm>
            <a:off x="1397612" y="3101287"/>
            <a:ext cx="500093" cy="500096"/>
          </a:xfrm>
          <a:prstGeom prst="rect">
            <a:avLst/>
          </a:prstGeom>
          <a:noFill/>
          <a:ln>
            <a:noFill/>
          </a:ln>
        </p:spPr>
      </p:pic>
      <p:pic>
        <p:nvPicPr>
          <p:cNvPr descr="Corporate Workflow@2x.png" id="100" name="Google Shape;100;p19"/>
          <p:cNvPicPr preferRelativeResize="0"/>
          <p:nvPr/>
        </p:nvPicPr>
        <p:blipFill>
          <a:blip r:embed="rId10">
            <a:alphaModFix/>
          </a:blip>
          <a:stretch>
            <a:fillRect/>
          </a:stretch>
        </p:blipFill>
        <p:spPr>
          <a:xfrm>
            <a:off x="5266627" y="1251195"/>
            <a:ext cx="653340" cy="516925"/>
          </a:xfrm>
          <a:prstGeom prst="rect">
            <a:avLst/>
          </a:prstGeom>
          <a:noFill/>
          <a:ln>
            <a:noFill/>
          </a:ln>
        </p:spPr>
      </p:pic>
      <p:pic>
        <p:nvPicPr>
          <p:cNvPr descr="Increase productivity@2x.png" id="101" name="Google Shape;101;p19"/>
          <p:cNvPicPr preferRelativeResize="0"/>
          <p:nvPr/>
        </p:nvPicPr>
        <p:blipFill>
          <a:blip r:embed="rId11">
            <a:alphaModFix/>
          </a:blip>
          <a:stretch>
            <a:fillRect/>
          </a:stretch>
        </p:blipFill>
        <p:spPr>
          <a:xfrm>
            <a:off x="2318067" y="3060956"/>
            <a:ext cx="548489" cy="580756"/>
          </a:xfrm>
          <a:prstGeom prst="rect">
            <a:avLst/>
          </a:prstGeom>
          <a:noFill/>
          <a:ln>
            <a:noFill/>
          </a:ln>
        </p:spPr>
      </p:pic>
      <p:pic>
        <p:nvPicPr>
          <p:cNvPr descr="Layout Management@2x.png" id="102" name="Google Shape;102;p19"/>
          <p:cNvPicPr preferRelativeResize="0"/>
          <p:nvPr/>
        </p:nvPicPr>
        <p:blipFill>
          <a:blip r:embed="rId12">
            <a:alphaModFix/>
          </a:blip>
          <a:stretch>
            <a:fillRect/>
          </a:stretch>
        </p:blipFill>
        <p:spPr>
          <a:xfrm>
            <a:off x="4262167" y="3060956"/>
            <a:ext cx="556555" cy="580756"/>
          </a:xfrm>
          <a:prstGeom prst="rect">
            <a:avLst/>
          </a:prstGeom>
          <a:noFill/>
          <a:ln>
            <a:noFill/>
          </a:ln>
        </p:spPr>
      </p:pic>
      <p:pic>
        <p:nvPicPr>
          <p:cNvPr descr="Notifications icon@2x.png" id="103" name="Google Shape;103;p19"/>
          <p:cNvPicPr preferRelativeResize="0"/>
          <p:nvPr/>
        </p:nvPicPr>
        <p:blipFill>
          <a:blip r:embed="rId13">
            <a:alphaModFix/>
          </a:blip>
          <a:stretch>
            <a:fillRect/>
          </a:stretch>
        </p:blipFill>
        <p:spPr>
          <a:xfrm>
            <a:off x="3329479" y="1282153"/>
            <a:ext cx="483961" cy="512431"/>
          </a:xfrm>
          <a:prstGeom prst="rect">
            <a:avLst/>
          </a:prstGeom>
          <a:noFill/>
          <a:ln>
            <a:noFill/>
          </a:ln>
        </p:spPr>
      </p:pic>
      <p:pic>
        <p:nvPicPr>
          <p:cNvPr descr="Partnership Icon@2x.png" id="104" name="Google Shape;104;p19"/>
          <p:cNvPicPr preferRelativeResize="0"/>
          <p:nvPr/>
        </p:nvPicPr>
        <p:blipFill>
          <a:blip r:embed="rId14">
            <a:alphaModFix/>
          </a:blip>
          <a:stretch>
            <a:fillRect/>
          </a:stretch>
        </p:blipFill>
        <p:spPr>
          <a:xfrm>
            <a:off x="6314214" y="1288318"/>
            <a:ext cx="532357" cy="500096"/>
          </a:xfrm>
          <a:prstGeom prst="rect">
            <a:avLst/>
          </a:prstGeom>
          <a:noFill/>
          <a:ln>
            <a:noFill/>
          </a:ln>
        </p:spPr>
      </p:pic>
      <p:pic>
        <p:nvPicPr>
          <p:cNvPr descr="Resource Augmentation@2x.png" id="105" name="Google Shape;105;p19"/>
          <p:cNvPicPr preferRelativeResize="0"/>
          <p:nvPr/>
        </p:nvPicPr>
        <p:blipFill>
          <a:blip r:embed="rId15">
            <a:alphaModFix/>
          </a:blip>
          <a:stretch>
            <a:fillRect/>
          </a:stretch>
        </p:blipFill>
        <p:spPr>
          <a:xfrm>
            <a:off x="3321418" y="3101287"/>
            <a:ext cx="500093" cy="500096"/>
          </a:xfrm>
          <a:prstGeom prst="rect">
            <a:avLst/>
          </a:prstGeom>
          <a:noFill/>
          <a:ln>
            <a:noFill/>
          </a:ln>
        </p:spPr>
      </p:pic>
      <p:pic>
        <p:nvPicPr>
          <p:cNvPr descr="Review History@2x.png" id="106" name="Google Shape;106;p19"/>
          <p:cNvPicPr preferRelativeResize="0"/>
          <p:nvPr/>
        </p:nvPicPr>
        <p:blipFill>
          <a:blip r:embed="rId16">
            <a:alphaModFix/>
          </a:blip>
          <a:stretch>
            <a:fillRect/>
          </a:stretch>
        </p:blipFill>
        <p:spPr>
          <a:xfrm>
            <a:off x="6253719" y="2199276"/>
            <a:ext cx="653347" cy="580756"/>
          </a:xfrm>
          <a:prstGeom prst="rect">
            <a:avLst/>
          </a:prstGeom>
          <a:noFill/>
          <a:ln>
            <a:noFill/>
          </a:ln>
        </p:spPr>
      </p:pic>
      <p:pic>
        <p:nvPicPr>
          <p:cNvPr descr="Speed and Flexibility@2x.png" id="107" name="Google Shape;107;p19"/>
          <p:cNvPicPr preferRelativeResize="0"/>
          <p:nvPr/>
        </p:nvPicPr>
        <p:blipFill>
          <a:blip r:embed="rId17">
            <a:alphaModFix/>
          </a:blip>
          <a:stretch>
            <a:fillRect/>
          </a:stretch>
        </p:blipFill>
        <p:spPr>
          <a:xfrm>
            <a:off x="7238224" y="1247987"/>
            <a:ext cx="516225" cy="580756"/>
          </a:xfrm>
          <a:prstGeom prst="rect">
            <a:avLst/>
          </a:prstGeom>
          <a:noFill/>
          <a:ln>
            <a:noFill/>
          </a:ln>
        </p:spPr>
      </p:pic>
      <p:pic>
        <p:nvPicPr>
          <p:cNvPr descr="Trade Confirmations@2x.png" id="108" name="Google Shape;108;p19"/>
          <p:cNvPicPr preferRelativeResize="0"/>
          <p:nvPr/>
        </p:nvPicPr>
        <p:blipFill>
          <a:blip r:embed="rId18">
            <a:alphaModFix/>
          </a:blip>
          <a:stretch>
            <a:fillRect/>
          </a:stretch>
        </p:blipFill>
        <p:spPr>
          <a:xfrm>
            <a:off x="5278736" y="3064989"/>
            <a:ext cx="556555" cy="572690"/>
          </a:xfrm>
          <a:prstGeom prst="rect">
            <a:avLst/>
          </a:prstGeom>
          <a:noFill/>
          <a:ln>
            <a:noFill/>
          </a:ln>
        </p:spPr>
      </p:pic>
      <p:pic>
        <p:nvPicPr>
          <p:cNvPr descr="Support@2x.png" id="109" name="Google Shape;109;p19"/>
          <p:cNvPicPr preferRelativeResize="0"/>
          <p:nvPr/>
        </p:nvPicPr>
        <p:blipFill>
          <a:blip r:embed="rId19">
            <a:alphaModFix/>
          </a:blip>
          <a:stretch>
            <a:fillRect/>
          </a:stretch>
        </p:blipFill>
        <p:spPr>
          <a:xfrm>
            <a:off x="7254356" y="3101287"/>
            <a:ext cx="483961" cy="500096"/>
          </a:xfrm>
          <a:prstGeom prst="rect">
            <a:avLst/>
          </a:prstGeom>
          <a:noFill/>
          <a:ln>
            <a:noFill/>
          </a:ln>
        </p:spPr>
      </p:pic>
      <p:pic>
        <p:nvPicPr>
          <p:cNvPr descr="Targeted GUI@2x.png" id="110" name="Google Shape;110;p19"/>
          <p:cNvPicPr preferRelativeResize="0"/>
          <p:nvPr/>
        </p:nvPicPr>
        <p:blipFill>
          <a:blip r:embed="rId20">
            <a:alphaModFix/>
          </a:blip>
          <a:stretch>
            <a:fillRect/>
          </a:stretch>
        </p:blipFill>
        <p:spPr>
          <a:xfrm>
            <a:off x="6306153" y="3126321"/>
            <a:ext cx="548480" cy="450028"/>
          </a:xfrm>
          <a:prstGeom prst="rect">
            <a:avLst/>
          </a:prstGeom>
          <a:noFill/>
          <a:ln>
            <a:noFill/>
          </a:ln>
        </p:spPr>
      </p:pic>
      <p:pic>
        <p:nvPicPr>
          <p:cNvPr descr="Trade For Clients@2x.png" id="111" name="Google Shape;111;p19"/>
          <p:cNvPicPr preferRelativeResize="0"/>
          <p:nvPr/>
        </p:nvPicPr>
        <p:blipFill>
          <a:blip r:embed="rId21">
            <a:alphaModFix/>
          </a:blip>
          <a:stretch>
            <a:fillRect/>
          </a:stretch>
        </p:blipFill>
        <p:spPr>
          <a:xfrm>
            <a:off x="7205960" y="2199276"/>
            <a:ext cx="580753" cy="580756"/>
          </a:xfrm>
          <a:prstGeom prst="rect">
            <a:avLst/>
          </a:prstGeom>
          <a:noFill/>
          <a:ln>
            <a:noFill/>
          </a:ln>
        </p:spPr>
      </p:pic>
      <p:pic>
        <p:nvPicPr>
          <p:cNvPr descr="Trade online@2x.png" id="112" name="Google Shape;112;p19"/>
          <p:cNvPicPr preferRelativeResize="0"/>
          <p:nvPr/>
        </p:nvPicPr>
        <p:blipFill>
          <a:blip r:embed="rId22">
            <a:alphaModFix/>
          </a:blip>
          <a:stretch>
            <a:fillRect/>
          </a:stretch>
        </p:blipFill>
        <p:spPr>
          <a:xfrm>
            <a:off x="4213782" y="2191411"/>
            <a:ext cx="716037" cy="548472"/>
          </a:xfrm>
          <a:prstGeom prst="rect">
            <a:avLst/>
          </a:prstGeom>
          <a:noFill/>
          <a:ln>
            <a:noFill/>
          </a:ln>
        </p:spPr>
      </p:pic>
      <p:pic>
        <p:nvPicPr>
          <p:cNvPr descr="Watch Market@2x.png" id="113" name="Google Shape;113;p19"/>
          <p:cNvPicPr preferRelativeResize="0"/>
          <p:nvPr/>
        </p:nvPicPr>
        <p:blipFill>
          <a:blip r:embed="rId23">
            <a:alphaModFix/>
          </a:blip>
          <a:stretch>
            <a:fillRect/>
          </a:stretch>
        </p:blipFill>
        <p:spPr>
          <a:xfrm>
            <a:off x="4262169" y="1294437"/>
            <a:ext cx="556562" cy="487863"/>
          </a:xfrm>
          <a:prstGeom prst="rect">
            <a:avLst/>
          </a:prstGeom>
          <a:noFill/>
          <a:ln>
            <a:noFill/>
          </a:ln>
        </p:spPr>
      </p:pic>
      <p:sp>
        <p:nvSpPr>
          <p:cNvPr id="114" name="Google Shape;114;p19"/>
          <p:cNvSpPr txBox="1"/>
          <p:nvPr/>
        </p:nvSpPr>
        <p:spPr>
          <a:xfrm>
            <a:off x="1387275" y="398100"/>
            <a:ext cx="6170400" cy="46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latin typeface="Roboto Light"/>
                <a:ea typeface="Roboto Light"/>
                <a:cs typeface="Roboto Light"/>
                <a:sym typeface="Roboto Light"/>
              </a:rPr>
              <a:t>Copy these icons from the Master slide. To view the Master slides, select “View” &gt; “Master” &gt; scroll to the bottom and copy the icon you require. Do not scale these icons up from their current size or quality will diminish.</a:t>
            </a:r>
            <a:endParaRPr sz="800">
              <a:latin typeface="Roboto Light"/>
              <a:ea typeface="Roboto Light"/>
              <a:cs typeface="Roboto Light"/>
              <a:sym typeface="Roboto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Page 1">
  <p:cSld name="BLANK_1_1">
    <p:spTree>
      <p:nvGrpSpPr>
        <p:cNvPr id="115" name="Shape 115"/>
        <p:cNvGrpSpPr/>
        <p:nvPr/>
      </p:nvGrpSpPr>
      <p:grpSpPr>
        <a:xfrm>
          <a:off x="0" y="0"/>
          <a:ext cx="0" cy="0"/>
          <a:chOff x="0" y="0"/>
          <a:chExt cx="0" cy="0"/>
        </a:xfrm>
      </p:grpSpPr>
      <p:sp>
        <p:nvSpPr>
          <p:cNvPr id="116" name="Google Shape;116;p20"/>
          <p:cNvSpPr txBox="1"/>
          <p:nvPr/>
        </p:nvSpPr>
        <p:spPr>
          <a:xfrm>
            <a:off x="1387275" y="398100"/>
            <a:ext cx="6170400" cy="46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latin typeface="Roboto Light"/>
                <a:ea typeface="Roboto Light"/>
                <a:cs typeface="Roboto Light"/>
                <a:sym typeface="Roboto Light"/>
              </a:rPr>
              <a:t>Copy these elements from the Master slide. To view the Master slides, select “View” &gt; “Master” &gt; scroll to the bottom and copy the icon you require. Do not scale these icons up from their current size or quality will diminish.</a:t>
            </a:r>
            <a:endParaRPr sz="800">
              <a:latin typeface="Roboto Light"/>
              <a:ea typeface="Roboto Light"/>
              <a:cs typeface="Roboto Light"/>
              <a:sym typeface="Roboto Light"/>
            </a:endParaRPr>
          </a:p>
        </p:txBody>
      </p:sp>
      <p:sp>
        <p:nvSpPr>
          <p:cNvPr id="117" name="Google Shape;117;p20"/>
          <p:cNvSpPr/>
          <p:nvPr/>
        </p:nvSpPr>
        <p:spPr>
          <a:xfrm rot="10800000">
            <a:off x="2570952" y="16453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20"/>
          <p:cNvSpPr txBox="1"/>
          <p:nvPr/>
        </p:nvSpPr>
        <p:spPr>
          <a:xfrm>
            <a:off x="2571052" y="16456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
        <p:nvSpPr>
          <p:cNvPr id="119" name="Google Shape;119;p20"/>
          <p:cNvSpPr/>
          <p:nvPr/>
        </p:nvSpPr>
        <p:spPr>
          <a:xfrm rot="10800000">
            <a:off x="2570952" y="22228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20"/>
          <p:cNvSpPr txBox="1"/>
          <p:nvPr/>
        </p:nvSpPr>
        <p:spPr>
          <a:xfrm>
            <a:off x="2571052" y="22231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
        <p:nvSpPr>
          <p:cNvPr id="121" name="Google Shape;121;p20"/>
          <p:cNvSpPr/>
          <p:nvPr/>
        </p:nvSpPr>
        <p:spPr>
          <a:xfrm rot="10800000">
            <a:off x="2570952" y="28003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20"/>
          <p:cNvSpPr txBox="1"/>
          <p:nvPr/>
        </p:nvSpPr>
        <p:spPr>
          <a:xfrm>
            <a:off x="2571052" y="28006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
        <p:nvSpPr>
          <p:cNvPr id="123" name="Google Shape;123;p20"/>
          <p:cNvSpPr/>
          <p:nvPr/>
        </p:nvSpPr>
        <p:spPr>
          <a:xfrm rot="10800000">
            <a:off x="2570952" y="33778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20"/>
          <p:cNvSpPr txBox="1"/>
          <p:nvPr/>
        </p:nvSpPr>
        <p:spPr>
          <a:xfrm>
            <a:off x="2571052" y="33781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1">
    <p:spTree>
      <p:nvGrpSpPr>
        <p:cNvPr id="23" name="Shape 23"/>
        <p:cNvGrpSpPr/>
        <p:nvPr/>
      </p:nvGrpSpPr>
      <p:grpSpPr>
        <a:xfrm>
          <a:off x="0" y="0"/>
          <a:ext cx="0" cy="0"/>
          <a:chOff x="0" y="0"/>
          <a:chExt cx="0" cy="0"/>
        </a:xfrm>
      </p:grpSpPr>
      <p:pic>
        <p:nvPicPr>
          <p:cNvPr descr="BG Image 1.png" id="24" name="Google Shape;24;p3"/>
          <p:cNvPicPr preferRelativeResize="0"/>
          <p:nvPr/>
        </p:nvPicPr>
        <p:blipFill rotWithShape="1">
          <a:blip r:embed="rId2">
            <a:alphaModFix/>
          </a:blip>
          <a:srcRect b="0" l="9" r="9" t="0"/>
          <a:stretch/>
        </p:blipFill>
        <p:spPr>
          <a:xfrm>
            <a:off x="714" y="0"/>
            <a:ext cx="9142568" cy="5143499"/>
          </a:xfrm>
          <a:prstGeom prst="rect">
            <a:avLst/>
          </a:prstGeom>
          <a:noFill/>
          <a:ln>
            <a:noFill/>
          </a:ln>
        </p:spPr>
      </p:pic>
      <p:sp>
        <p:nvSpPr>
          <p:cNvPr id="25" name="Google Shape;25;p3"/>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FFFFFF"/>
              </a:buClr>
              <a:buSzPts val="3600"/>
              <a:buFont typeface="Roboto Thin"/>
              <a:buNone/>
              <a:defRPr sz="36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3600"/>
              <a:buNone/>
              <a:defRPr sz="3600">
                <a:solidFill>
                  <a:srgbClr val="FFFFFF"/>
                </a:solidFill>
              </a:defRPr>
            </a:lvl2pPr>
            <a:lvl3pPr lvl="2" rtl="0" algn="ctr">
              <a:spcBef>
                <a:spcPts val="0"/>
              </a:spcBef>
              <a:spcAft>
                <a:spcPts val="0"/>
              </a:spcAft>
              <a:buClr>
                <a:srgbClr val="FFFFFF"/>
              </a:buClr>
              <a:buSzPts val="3600"/>
              <a:buNone/>
              <a:defRPr sz="3600">
                <a:solidFill>
                  <a:srgbClr val="FFFFFF"/>
                </a:solidFill>
              </a:defRPr>
            </a:lvl3pPr>
            <a:lvl4pPr lvl="3" rtl="0" algn="ctr">
              <a:spcBef>
                <a:spcPts val="0"/>
              </a:spcBef>
              <a:spcAft>
                <a:spcPts val="0"/>
              </a:spcAft>
              <a:buClr>
                <a:srgbClr val="FFFFFF"/>
              </a:buClr>
              <a:buSzPts val="3600"/>
              <a:buNone/>
              <a:defRPr sz="3600">
                <a:solidFill>
                  <a:srgbClr val="FFFFFF"/>
                </a:solidFill>
              </a:defRPr>
            </a:lvl4pPr>
            <a:lvl5pPr lvl="4" rtl="0" algn="ctr">
              <a:spcBef>
                <a:spcPts val="0"/>
              </a:spcBef>
              <a:spcAft>
                <a:spcPts val="0"/>
              </a:spcAft>
              <a:buClr>
                <a:srgbClr val="FFFFFF"/>
              </a:buClr>
              <a:buSzPts val="3600"/>
              <a:buNone/>
              <a:defRPr sz="3600">
                <a:solidFill>
                  <a:srgbClr val="FFFFFF"/>
                </a:solidFill>
              </a:defRPr>
            </a:lvl5pPr>
            <a:lvl6pPr lvl="5" rtl="0" algn="ctr">
              <a:spcBef>
                <a:spcPts val="0"/>
              </a:spcBef>
              <a:spcAft>
                <a:spcPts val="0"/>
              </a:spcAft>
              <a:buClr>
                <a:srgbClr val="FFFFFF"/>
              </a:buClr>
              <a:buSzPts val="3600"/>
              <a:buNone/>
              <a:defRPr sz="3600">
                <a:solidFill>
                  <a:srgbClr val="FFFFFF"/>
                </a:solidFill>
              </a:defRPr>
            </a:lvl6pPr>
            <a:lvl7pPr lvl="6" rtl="0" algn="ctr">
              <a:spcBef>
                <a:spcPts val="0"/>
              </a:spcBef>
              <a:spcAft>
                <a:spcPts val="0"/>
              </a:spcAft>
              <a:buClr>
                <a:srgbClr val="FFFFFF"/>
              </a:buClr>
              <a:buSzPts val="3600"/>
              <a:buNone/>
              <a:defRPr sz="3600">
                <a:solidFill>
                  <a:srgbClr val="FFFFFF"/>
                </a:solidFill>
              </a:defRPr>
            </a:lvl7pPr>
            <a:lvl8pPr lvl="7" rtl="0" algn="ctr">
              <a:spcBef>
                <a:spcPts val="0"/>
              </a:spcBef>
              <a:spcAft>
                <a:spcPts val="0"/>
              </a:spcAft>
              <a:buClr>
                <a:srgbClr val="FFFFFF"/>
              </a:buClr>
              <a:buSzPts val="3600"/>
              <a:buNone/>
              <a:defRPr sz="3600">
                <a:solidFill>
                  <a:srgbClr val="FFFFFF"/>
                </a:solidFill>
              </a:defRPr>
            </a:lvl8pPr>
            <a:lvl9pPr lvl="8" rtl="0" algn="ctr">
              <a:spcBef>
                <a:spcPts val="0"/>
              </a:spcBef>
              <a:spcAft>
                <a:spcPts val="0"/>
              </a:spcAft>
              <a:buClr>
                <a:srgbClr val="FFFFFF"/>
              </a:buClr>
              <a:buSzPts val="3600"/>
              <a:buNone/>
              <a:defRPr sz="3600">
                <a:solidFill>
                  <a:srgbClr val="FFFFFF"/>
                </a:solidFill>
              </a:defRPr>
            </a:lvl9pPr>
          </a:lstStyle>
          <a:p/>
        </p:txBody>
      </p:sp>
      <p:sp>
        <p:nvSpPr>
          <p:cNvPr id="26" name="Google Shape;26;p3"/>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2200"/>
              <a:buFont typeface="Roboto Thin"/>
              <a:buNone/>
              <a:defRPr sz="2200">
                <a:solidFill>
                  <a:srgbClr val="FFFFFF"/>
                </a:solidFill>
                <a:latin typeface="Roboto Thin"/>
                <a:ea typeface="Roboto Thin"/>
                <a:cs typeface="Roboto Thin"/>
                <a:sym typeface="Roboto Thin"/>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cxnSp>
        <p:nvCxnSpPr>
          <p:cNvPr id="27" name="Google Shape;27;p3"/>
          <p:cNvCxnSpPr/>
          <p:nvPr/>
        </p:nvCxnSpPr>
        <p:spPr>
          <a:xfrm>
            <a:off x="4387650" y="2754500"/>
            <a:ext cx="368700" cy="0"/>
          </a:xfrm>
          <a:prstGeom prst="straightConnector1">
            <a:avLst/>
          </a:prstGeom>
          <a:noFill/>
          <a:ln cap="flat" cmpd="sng" w="9525">
            <a:solidFill>
              <a:srgbClr val="FFFFFF"/>
            </a:solidFill>
            <a:prstDash val="solid"/>
            <a:round/>
            <a:headEnd len="med" w="med" type="none"/>
            <a:tailEnd len="med" w="med" type="none"/>
          </a:ln>
        </p:spPr>
      </p:cxnSp>
      <p:sp>
        <p:nvSpPr>
          <p:cNvPr id="28" name="Google Shape;28;p3"/>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Ltd. 2021   |   Confidential</a:t>
            </a:r>
            <a:endParaRPr sz="700">
              <a:solidFill>
                <a:srgbClr val="FFFFFF"/>
              </a:solidFill>
              <a:latin typeface="Roboto Light"/>
              <a:ea typeface="Roboto Light"/>
              <a:cs typeface="Roboto Light"/>
              <a:sym typeface="Roboto Light"/>
            </a:endParaRPr>
          </a:p>
        </p:txBody>
      </p:sp>
      <p:pic>
        <p:nvPicPr>
          <p:cNvPr descr="Caplin Logo 3.png" id="29" name="Google Shape;29;p3"/>
          <p:cNvPicPr preferRelativeResize="0"/>
          <p:nvPr/>
        </p:nvPicPr>
        <p:blipFill rotWithShape="1">
          <a:blip r:embed="rId3">
            <a:alphaModFix/>
          </a:blip>
          <a:srcRect b="0" l="0" r="0" t="9"/>
          <a:stretch/>
        </p:blipFill>
        <p:spPr>
          <a:xfrm>
            <a:off x="4038787" y="612550"/>
            <a:ext cx="1066427" cy="1635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25" name="Shape 125"/>
        <p:cNvGrpSpPr/>
        <p:nvPr/>
      </p:nvGrpSpPr>
      <p:grpSpPr>
        <a:xfrm>
          <a:off x="0" y="0"/>
          <a:ext cx="0" cy="0"/>
          <a:chOff x="0" y="0"/>
          <a:chExt cx="0" cy="0"/>
        </a:xfrm>
      </p:grpSpPr>
      <p:sp>
        <p:nvSpPr>
          <p:cNvPr id="126" name="Google Shape;126;p21"/>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2000"/>
              <a:buFont typeface="Arial"/>
              <a:buNone/>
              <a:defRPr b="1" i="0" sz="4000" u="none" cap="none" strike="noStrike">
                <a:solidFill>
                  <a:schemeClr val="dk1"/>
                </a:solidFill>
                <a:latin typeface="Arial"/>
                <a:ea typeface="Arial"/>
                <a:cs typeface="Arial"/>
                <a:sym typeface="Arial"/>
              </a:defRPr>
            </a:lvl1pPr>
            <a:lvl2pPr indent="0" lvl="1" rtl="0">
              <a:spcBef>
                <a:spcPts val="0"/>
              </a:spcBef>
              <a:spcAft>
                <a:spcPts val="0"/>
              </a:spcAft>
              <a:buSzPts val="2800"/>
              <a:buNone/>
              <a:defRPr sz="1800"/>
            </a:lvl2pPr>
            <a:lvl3pPr indent="0" lvl="2" rtl="0">
              <a:spcBef>
                <a:spcPts val="0"/>
              </a:spcBef>
              <a:spcAft>
                <a:spcPts val="0"/>
              </a:spcAft>
              <a:buSzPts val="2800"/>
              <a:buNone/>
              <a:defRPr sz="1800"/>
            </a:lvl3pPr>
            <a:lvl4pPr indent="0" lvl="3" rtl="0">
              <a:spcBef>
                <a:spcPts val="0"/>
              </a:spcBef>
              <a:spcAft>
                <a:spcPts val="0"/>
              </a:spcAft>
              <a:buSzPts val="2800"/>
              <a:buNone/>
              <a:defRPr sz="1800"/>
            </a:lvl4pPr>
            <a:lvl5pPr indent="0" lvl="4" rtl="0">
              <a:spcBef>
                <a:spcPts val="0"/>
              </a:spcBef>
              <a:spcAft>
                <a:spcPts val="0"/>
              </a:spcAft>
              <a:buSzPts val="2800"/>
              <a:buNone/>
              <a:defRPr sz="1800"/>
            </a:lvl5pPr>
            <a:lvl6pPr indent="0" lvl="5" rtl="0">
              <a:spcBef>
                <a:spcPts val="0"/>
              </a:spcBef>
              <a:spcAft>
                <a:spcPts val="0"/>
              </a:spcAft>
              <a:buSzPts val="2800"/>
              <a:buNone/>
              <a:defRPr sz="1800"/>
            </a:lvl6pPr>
            <a:lvl7pPr indent="0" lvl="6" rtl="0">
              <a:spcBef>
                <a:spcPts val="0"/>
              </a:spcBef>
              <a:spcAft>
                <a:spcPts val="0"/>
              </a:spcAft>
              <a:buSzPts val="2800"/>
              <a:buNone/>
              <a:defRPr sz="1800"/>
            </a:lvl7pPr>
            <a:lvl8pPr indent="0" lvl="7" rtl="0">
              <a:spcBef>
                <a:spcPts val="0"/>
              </a:spcBef>
              <a:spcAft>
                <a:spcPts val="0"/>
              </a:spcAft>
              <a:buSzPts val="2800"/>
              <a:buNone/>
              <a:defRPr sz="1800"/>
            </a:lvl8pPr>
            <a:lvl9pPr indent="0" lvl="8" rtl="0">
              <a:spcBef>
                <a:spcPts val="0"/>
              </a:spcBef>
              <a:spcAft>
                <a:spcPts val="0"/>
              </a:spcAft>
              <a:buSzPts val="2800"/>
              <a:buNone/>
              <a:defRPr sz="1800"/>
            </a:lvl9pPr>
          </a:lstStyle>
          <a:p/>
        </p:txBody>
      </p:sp>
      <p:sp>
        <p:nvSpPr>
          <p:cNvPr id="127" name="Google Shape;127;p21"/>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317500" lvl="0" marL="457200" marR="0" rtl="0" algn="l">
              <a:spcBef>
                <a:spcPts val="560"/>
              </a:spcBef>
              <a:spcAft>
                <a:spcPts val="0"/>
              </a:spcAft>
              <a:buClr>
                <a:schemeClr val="accent6"/>
              </a:buClr>
              <a:buSzPts val="1400"/>
              <a:buFont typeface="Merriweather Sans"/>
              <a:buChar char="▶"/>
              <a:defRPr b="0" i="0" sz="2800" u="none" cap="none" strike="noStrike">
                <a:solidFill>
                  <a:schemeClr val="dk1"/>
                </a:solidFill>
                <a:latin typeface="Arial"/>
                <a:ea typeface="Arial"/>
                <a:cs typeface="Arial"/>
                <a:sym typeface="Arial"/>
              </a:defRPr>
            </a:lvl1pPr>
            <a:lvl2pPr indent="-381000" lvl="1" marL="914400" marR="0" rtl="0" algn="l">
              <a:spcBef>
                <a:spcPts val="16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81000" lvl="2" marL="1371600" marR="0" rtl="0" algn="l">
              <a:spcBef>
                <a:spcPts val="16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16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16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16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16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16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1600"/>
              </a:spcBef>
              <a:spcAft>
                <a:spcPts val="160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28" name="Google Shape;128;p21"/>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1">
  <p:cSld name="TITLE_1_1">
    <p:spTree>
      <p:nvGrpSpPr>
        <p:cNvPr id="30" name="Shape 30"/>
        <p:cNvGrpSpPr/>
        <p:nvPr/>
      </p:nvGrpSpPr>
      <p:grpSpPr>
        <a:xfrm>
          <a:off x="0" y="0"/>
          <a:ext cx="0" cy="0"/>
          <a:chOff x="0" y="0"/>
          <a:chExt cx="0" cy="0"/>
        </a:xfrm>
      </p:grpSpPr>
      <p:pic>
        <p:nvPicPr>
          <p:cNvPr descr="BG Image 2.png" id="31" name="Google Shape;31;p4"/>
          <p:cNvPicPr preferRelativeResize="0"/>
          <p:nvPr/>
        </p:nvPicPr>
        <p:blipFill rotWithShape="1">
          <a:blip r:embed="rId2">
            <a:alphaModFix/>
          </a:blip>
          <a:srcRect b="0" l="9" r="9" t="0"/>
          <a:stretch/>
        </p:blipFill>
        <p:spPr>
          <a:xfrm>
            <a:off x="714" y="0"/>
            <a:ext cx="9142568" cy="5143499"/>
          </a:xfrm>
          <a:prstGeom prst="rect">
            <a:avLst/>
          </a:prstGeom>
          <a:noFill/>
          <a:ln>
            <a:noFill/>
          </a:ln>
        </p:spPr>
      </p:pic>
      <p:sp>
        <p:nvSpPr>
          <p:cNvPr id="32" name="Google Shape;32;p4"/>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FFFFFF"/>
              </a:buClr>
              <a:buSzPts val="3600"/>
              <a:buFont typeface="Roboto Thin"/>
              <a:buNone/>
              <a:defRPr sz="36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3600"/>
              <a:buNone/>
              <a:defRPr sz="3600">
                <a:solidFill>
                  <a:srgbClr val="FFFFFF"/>
                </a:solidFill>
              </a:defRPr>
            </a:lvl2pPr>
            <a:lvl3pPr lvl="2" rtl="0" algn="ctr">
              <a:spcBef>
                <a:spcPts val="0"/>
              </a:spcBef>
              <a:spcAft>
                <a:spcPts val="0"/>
              </a:spcAft>
              <a:buClr>
                <a:srgbClr val="FFFFFF"/>
              </a:buClr>
              <a:buSzPts val="3600"/>
              <a:buNone/>
              <a:defRPr sz="3600">
                <a:solidFill>
                  <a:srgbClr val="FFFFFF"/>
                </a:solidFill>
              </a:defRPr>
            </a:lvl3pPr>
            <a:lvl4pPr lvl="3" rtl="0" algn="ctr">
              <a:spcBef>
                <a:spcPts val="0"/>
              </a:spcBef>
              <a:spcAft>
                <a:spcPts val="0"/>
              </a:spcAft>
              <a:buClr>
                <a:srgbClr val="FFFFFF"/>
              </a:buClr>
              <a:buSzPts val="3600"/>
              <a:buNone/>
              <a:defRPr sz="3600">
                <a:solidFill>
                  <a:srgbClr val="FFFFFF"/>
                </a:solidFill>
              </a:defRPr>
            </a:lvl4pPr>
            <a:lvl5pPr lvl="4" rtl="0" algn="ctr">
              <a:spcBef>
                <a:spcPts val="0"/>
              </a:spcBef>
              <a:spcAft>
                <a:spcPts val="0"/>
              </a:spcAft>
              <a:buClr>
                <a:srgbClr val="FFFFFF"/>
              </a:buClr>
              <a:buSzPts val="3600"/>
              <a:buNone/>
              <a:defRPr sz="3600">
                <a:solidFill>
                  <a:srgbClr val="FFFFFF"/>
                </a:solidFill>
              </a:defRPr>
            </a:lvl5pPr>
            <a:lvl6pPr lvl="5" rtl="0" algn="ctr">
              <a:spcBef>
                <a:spcPts val="0"/>
              </a:spcBef>
              <a:spcAft>
                <a:spcPts val="0"/>
              </a:spcAft>
              <a:buClr>
                <a:srgbClr val="FFFFFF"/>
              </a:buClr>
              <a:buSzPts val="3600"/>
              <a:buNone/>
              <a:defRPr sz="3600">
                <a:solidFill>
                  <a:srgbClr val="FFFFFF"/>
                </a:solidFill>
              </a:defRPr>
            </a:lvl6pPr>
            <a:lvl7pPr lvl="6" rtl="0" algn="ctr">
              <a:spcBef>
                <a:spcPts val="0"/>
              </a:spcBef>
              <a:spcAft>
                <a:spcPts val="0"/>
              </a:spcAft>
              <a:buClr>
                <a:srgbClr val="FFFFFF"/>
              </a:buClr>
              <a:buSzPts val="3600"/>
              <a:buNone/>
              <a:defRPr sz="3600">
                <a:solidFill>
                  <a:srgbClr val="FFFFFF"/>
                </a:solidFill>
              </a:defRPr>
            </a:lvl7pPr>
            <a:lvl8pPr lvl="7" rtl="0" algn="ctr">
              <a:spcBef>
                <a:spcPts val="0"/>
              </a:spcBef>
              <a:spcAft>
                <a:spcPts val="0"/>
              </a:spcAft>
              <a:buClr>
                <a:srgbClr val="FFFFFF"/>
              </a:buClr>
              <a:buSzPts val="3600"/>
              <a:buNone/>
              <a:defRPr sz="3600">
                <a:solidFill>
                  <a:srgbClr val="FFFFFF"/>
                </a:solidFill>
              </a:defRPr>
            </a:lvl8pPr>
            <a:lvl9pPr lvl="8" rtl="0" algn="ctr">
              <a:spcBef>
                <a:spcPts val="0"/>
              </a:spcBef>
              <a:spcAft>
                <a:spcPts val="0"/>
              </a:spcAft>
              <a:buClr>
                <a:srgbClr val="FFFFFF"/>
              </a:buClr>
              <a:buSzPts val="3600"/>
              <a:buNone/>
              <a:defRPr sz="3600">
                <a:solidFill>
                  <a:srgbClr val="FFFFFF"/>
                </a:solidFill>
              </a:defRPr>
            </a:lvl9pPr>
          </a:lstStyle>
          <a:p/>
        </p:txBody>
      </p:sp>
      <p:sp>
        <p:nvSpPr>
          <p:cNvPr id="33" name="Google Shape;33;p4"/>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2200"/>
              <a:buFont typeface="Roboto Thin"/>
              <a:buNone/>
              <a:defRPr sz="2200">
                <a:solidFill>
                  <a:srgbClr val="FFFFFF"/>
                </a:solidFill>
                <a:latin typeface="Roboto Thin"/>
                <a:ea typeface="Roboto Thin"/>
                <a:cs typeface="Roboto Thin"/>
                <a:sym typeface="Roboto Thin"/>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cxnSp>
        <p:nvCxnSpPr>
          <p:cNvPr id="34" name="Google Shape;34;p4"/>
          <p:cNvCxnSpPr/>
          <p:nvPr/>
        </p:nvCxnSpPr>
        <p:spPr>
          <a:xfrm>
            <a:off x="4387650" y="2754500"/>
            <a:ext cx="368700" cy="0"/>
          </a:xfrm>
          <a:prstGeom prst="straightConnector1">
            <a:avLst/>
          </a:prstGeom>
          <a:noFill/>
          <a:ln cap="flat" cmpd="sng" w="9525">
            <a:solidFill>
              <a:srgbClr val="FFFFFF"/>
            </a:solidFill>
            <a:prstDash val="solid"/>
            <a:round/>
            <a:headEnd len="med" w="med" type="none"/>
            <a:tailEnd len="med" w="med" type="none"/>
          </a:ln>
        </p:spPr>
      </p:cxnSp>
      <p:sp>
        <p:nvSpPr>
          <p:cNvPr id="35" name="Google Shape;35;p4"/>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Ltd. 2021   |   Confidential</a:t>
            </a:r>
            <a:endParaRPr sz="700">
              <a:solidFill>
                <a:srgbClr val="FFFFFF"/>
              </a:solidFill>
              <a:latin typeface="Roboto Light"/>
              <a:ea typeface="Roboto Light"/>
              <a:cs typeface="Roboto Light"/>
              <a:sym typeface="Roboto Light"/>
            </a:endParaRPr>
          </a:p>
        </p:txBody>
      </p:sp>
      <p:pic>
        <p:nvPicPr>
          <p:cNvPr descr="Caplin Logo 3.png" id="36" name="Google Shape;36;p4"/>
          <p:cNvPicPr preferRelativeResize="0"/>
          <p:nvPr/>
        </p:nvPicPr>
        <p:blipFill rotWithShape="1">
          <a:blip r:embed="rId3">
            <a:alphaModFix/>
          </a:blip>
          <a:srcRect b="0" l="0" r="0" t="9"/>
          <a:stretch/>
        </p:blipFill>
        <p:spPr>
          <a:xfrm>
            <a:off x="4038787" y="612550"/>
            <a:ext cx="1066427" cy="16350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7" name="Shape 37"/>
        <p:cNvGrpSpPr/>
        <p:nvPr/>
      </p:nvGrpSpPr>
      <p:grpSpPr>
        <a:xfrm>
          <a:off x="0" y="0"/>
          <a:ext cx="0" cy="0"/>
          <a:chOff x="0" y="0"/>
          <a:chExt cx="0" cy="0"/>
        </a:xfrm>
      </p:grpSpPr>
      <p:pic>
        <p:nvPicPr>
          <p:cNvPr descr="Caplin Presentation Template 20172.jpg" id="38" name="Google Shape;38;p5"/>
          <p:cNvPicPr preferRelativeResize="0"/>
          <p:nvPr/>
        </p:nvPicPr>
        <p:blipFill rotWithShape="1">
          <a:blip r:embed="rId2">
            <a:alphaModFix/>
          </a:blip>
          <a:srcRect b="0" l="0" r="0" t="0"/>
          <a:stretch/>
        </p:blipFill>
        <p:spPr>
          <a:xfrm>
            <a:off x="0" y="0"/>
            <a:ext cx="9144000" cy="5144310"/>
          </a:xfrm>
          <a:prstGeom prst="rect">
            <a:avLst/>
          </a:prstGeom>
          <a:noFill/>
          <a:ln>
            <a:noFill/>
          </a:ln>
        </p:spPr>
      </p:pic>
      <p:sp>
        <p:nvSpPr>
          <p:cNvPr id="39" name="Google Shape;39;p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Clr>
                <a:srgbClr val="081730"/>
              </a:buClr>
              <a:buSzPts val="2400"/>
              <a:buFont typeface="Roboto Thin"/>
              <a:buNone/>
              <a:defRPr sz="2400">
                <a:solidFill>
                  <a:srgbClr val="081730"/>
                </a:solidFill>
                <a:latin typeface="Roboto Thin"/>
                <a:ea typeface="Roboto Thin"/>
                <a:cs typeface="Roboto Thin"/>
                <a:sym typeface="Roboto Thin"/>
              </a:defRPr>
            </a:lvl1pPr>
            <a:lvl2pPr lvl="1" algn="ctr">
              <a:spcBef>
                <a:spcPts val="0"/>
              </a:spcBef>
              <a:spcAft>
                <a:spcPts val="0"/>
              </a:spcAft>
              <a:buSzPts val="2400"/>
              <a:buNone/>
              <a:defRPr sz="2400"/>
            </a:lvl2pPr>
            <a:lvl3pPr lvl="2" algn="ctr">
              <a:spcBef>
                <a:spcPts val="0"/>
              </a:spcBef>
              <a:spcAft>
                <a:spcPts val="0"/>
              </a:spcAft>
              <a:buSzPts val="2400"/>
              <a:buNone/>
              <a:defRPr sz="2400"/>
            </a:lvl3pPr>
            <a:lvl4pPr lvl="3" algn="ctr">
              <a:spcBef>
                <a:spcPts val="0"/>
              </a:spcBef>
              <a:spcAft>
                <a:spcPts val="0"/>
              </a:spcAft>
              <a:buSzPts val="2400"/>
              <a:buNone/>
              <a:defRPr sz="2400"/>
            </a:lvl4pPr>
            <a:lvl5pPr lvl="4" algn="ctr">
              <a:spcBef>
                <a:spcPts val="0"/>
              </a:spcBef>
              <a:spcAft>
                <a:spcPts val="0"/>
              </a:spcAft>
              <a:buSzPts val="2400"/>
              <a:buNone/>
              <a:defRPr sz="2400"/>
            </a:lvl5pPr>
            <a:lvl6pPr lvl="5" algn="ctr">
              <a:spcBef>
                <a:spcPts val="0"/>
              </a:spcBef>
              <a:spcAft>
                <a:spcPts val="0"/>
              </a:spcAft>
              <a:buSzPts val="2400"/>
              <a:buNone/>
              <a:defRPr sz="2400"/>
            </a:lvl6pPr>
            <a:lvl7pPr lvl="6" algn="ctr">
              <a:spcBef>
                <a:spcPts val="0"/>
              </a:spcBef>
              <a:spcAft>
                <a:spcPts val="0"/>
              </a:spcAft>
              <a:buSzPts val="2400"/>
              <a:buNone/>
              <a:defRPr sz="2400"/>
            </a:lvl7pPr>
            <a:lvl8pPr lvl="7" algn="ctr">
              <a:spcBef>
                <a:spcPts val="0"/>
              </a:spcBef>
              <a:spcAft>
                <a:spcPts val="0"/>
              </a:spcAft>
              <a:buSzPts val="2400"/>
              <a:buNone/>
              <a:defRPr sz="2400"/>
            </a:lvl8pPr>
            <a:lvl9pPr lvl="8" algn="ctr">
              <a:spcBef>
                <a:spcPts val="0"/>
              </a:spcBef>
              <a:spcAft>
                <a:spcPts val="0"/>
              </a:spcAft>
              <a:buSzPts val="2400"/>
              <a:buNone/>
              <a:defRPr sz="2400"/>
            </a:lvl9pPr>
          </a:lstStyle>
          <a:p/>
        </p:txBody>
      </p:sp>
      <p:sp>
        <p:nvSpPr>
          <p:cNvPr id="40" name="Google Shape;40;p5"/>
          <p:cNvSpPr txBox="1"/>
          <p:nvPr/>
        </p:nvSpPr>
        <p:spPr>
          <a:xfrm>
            <a:off x="3640047" y="4797397"/>
            <a:ext cx="1863900" cy="21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999999"/>
                </a:solidFill>
                <a:latin typeface="Roboto Light"/>
                <a:ea typeface="Roboto Light"/>
                <a:cs typeface="Roboto Light"/>
                <a:sym typeface="Roboto Light"/>
              </a:rPr>
              <a:t>© Caplin Systems Ltd. 2021 | Confidential</a:t>
            </a:r>
            <a:endParaRPr sz="700">
              <a:solidFill>
                <a:srgbClr val="999999"/>
              </a:solidFill>
              <a:latin typeface="Roboto Light"/>
              <a:ea typeface="Roboto Light"/>
              <a:cs typeface="Roboto Light"/>
              <a:sym typeface="Roboto Light"/>
            </a:endParaRPr>
          </a:p>
        </p:txBody>
      </p:sp>
      <p:pic>
        <p:nvPicPr>
          <p:cNvPr descr="Caplin Logo 2.png" id="41" name="Google Shape;41;p5"/>
          <p:cNvPicPr preferRelativeResize="0"/>
          <p:nvPr/>
        </p:nvPicPr>
        <p:blipFill rotWithShape="1">
          <a:blip r:embed="rId3">
            <a:alphaModFix/>
          </a:blip>
          <a:srcRect b="0" l="0" r="0" t="0"/>
          <a:stretch/>
        </p:blipFill>
        <p:spPr>
          <a:xfrm>
            <a:off x="8281475" y="4871950"/>
            <a:ext cx="710126" cy="10887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42" name="Shape 42"/>
        <p:cNvGrpSpPr/>
        <p:nvPr/>
      </p:nvGrpSpPr>
      <p:grpSpPr>
        <a:xfrm>
          <a:off x="0" y="0"/>
          <a:ext cx="0" cy="0"/>
          <a:chOff x="0" y="0"/>
          <a:chExt cx="0" cy="0"/>
        </a:xfrm>
      </p:grpSpPr>
      <p:pic>
        <p:nvPicPr>
          <p:cNvPr descr="Caplin Presentation Template 20173.jpg" id="43" name="Google Shape;43;p6"/>
          <p:cNvPicPr preferRelativeResize="0"/>
          <p:nvPr/>
        </p:nvPicPr>
        <p:blipFill rotWithShape="1">
          <a:blip r:embed="rId2">
            <a:alphaModFix/>
          </a:blip>
          <a:srcRect b="0" l="0" r="0" t="0"/>
          <a:stretch/>
        </p:blipFill>
        <p:spPr>
          <a:xfrm>
            <a:off x="0" y="0"/>
            <a:ext cx="9144000" cy="5144310"/>
          </a:xfrm>
          <a:prstGeom prst="rect">
            <a:avLst/>
          </a:prstGeom>
          <a:noFill/>
          <a:ln>
            <a:noFill/>
          </a:ln>
        </p:spPr>
      </p:pic>
      <p:sp>
        <p:nvSpPr>
          <p:cNvPr id="44" name="Google Shape;44;p6"/>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2400"/>
              <a:buFont typeface="Roboto Thin"/>
              <a:buNone/>
              <a:defRPr sz="24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2400"/>
              <a:buNone/>
              <a:defRPr sz="2400">
                <a:solidFill>
                  <a:srgbClr val="FFFFFF"/>
                </a:solidFill>
              </a:defRPr>
            </a:lvl2pPr>
            <a:lvl3pPr lvl="2" rtl="0" algn="ctr">
              <a:spcBef>
                <a:spcPts val="0"/>
              </a:spcBef>
              <a:spcAft>
                <a:spcPts val="0"/>
              </a:spcAft>
              <a:buClr>
                <a:srgbClr val="FFFFFF"/>
              </a:buClr>
              <a:buSzPts val="2400"/>
              <a:buNone/>
              <a:defRPr sz="2400">
                <a:solidFill>
                  <a:srgbClr val="FFFFFF"/>
                </a:solidFill>
              </a:defRPr>
            </a:lvl3pPr>
            <a:lvl4pPr lvl="3" rtl="0" algn="ctr">
              <a:spcBef>
                <a:spcPts val="0"/>
              </a:spcBef>
              <a:spcAft>
                <a:spcPts val="0"/>
              </a:spcAft>
              <a:buClr>
                <a:srgbClr val="FFFFFF"/>
              </a:buClr>
              <a:buSzPts val="2400"/>
              <a:buNone/>
              <a:defRPr sz="2400">
                <a:solidFill>
                  <a:srgbClr val="FFFFFF"/>
                </a:solidFill>
              </a:defRPr>
            </a:lvl4pPr>
            <a:lvl5pPr lvl="4" rtl="0" algn="ctr">
              <a:spcBef>
                <a:spcPts val="0"/>
              </a:spcBef>
              <a:spcAft>
                <a:spcPts val="0"/>
              </a:spcAft>
              <a:buClr>
                <a:srgbClr val="FFFFFF"/>
              </a:buClr>
              <a:buSzPts val="2400"/>
              <a:buNone/>
              <a:defRPr sz="2400">
                <a:solidFill>
                  <a:srgbClr val="FFFFFF"/>
                </a:solidFill>
              </a:defRPr>
            </a:lvl5pPr>
            <a:lvl6pPr lvl="5" rtl="0" algn="ctr">
              <a:spcBef>
                <a:spcPts val="0"/>
              </a:spcBef>
              <a:spcAft>
                <a:spcPts val="0"/>
              </a:spcAft>
              <a:buClr>
                <a:srgbClr val="FFFFFF"/>
              </a:buClr>
              <a:buSzPts val="2400"/>
              <a:buNone/>
              <a:defRPr sz="2400">
                <a:solidFill>
                  <a:srgbClr val="FFFFFF"/>
                </a:solidFill>
              </a:defRPr>
            </a:lvl6pPr>
            <a:lvl7pPr lvl="6" rtl="0" algn="ctr">
              <a:spcBef>
                <a:spcPts val="0"/>
              </a:spcBef>
              <a:spcAft>
                <a:spcPts val="0"/>
              </a:spcAft>
              <a:buClr>
                <a:srgbClr val="FFFFFF"/>
              </a:buClr>
              <a:buSzPts val="2400"/>
              <a:buNone/>
              <a:defRPr sz="2400">
                <a:solidFill>
                  <a:srgbClr val="FFFFFF"/>
                </a:solidFill>
              </a:defRPr>
            </a:lvl7pPr>
            <a:lvl8pPr lvl="7" rtl="0" algn="ctr">
              <a:spcBef>
                <a:spcPts val="0"/>
              </a:spcBef>
              <a:spcAft>
                <a:spcPts val="0"/>
              </a:spcAft>
              <a:buClr>
                <a:srgbClr val="FFFFFF"/>
              </a:buClr>
              <a:buSzPts val="2400"/>
              <a:buNone/>
              <a:defRPr sz="2400">
                <a:solidFill>
                  <a:srgbClr val="FFFFFF"/>
                </a:solidFill>
              </a:defRPr>
            </a:lvl8pPr>
            <a:lvl9pPr lvl="8" rtl="0" algn="ctr">
              <a:spcBef>
                <a:spcPts val="0"/>
              </a:spcBef>
              <a:spcAft>
                <a:spcPts val="0"/>
              </a:spcAft>
              <a:buClr>
                <a:srgbClr val="FFFFFF"/>
              </a:buClr>
              <a:buSzPts val="2400"/>
              <a:buNone/>
              <a:defRPr sz="2400">
                <a:solidFill>
                  <a:srgbClr val="FFFFFF"/>
                </a:solidFill>
              </a:defRPr>
            </a:lvl9pPr>
          </a:lstStyle>
          <a:p/>
        </p:txBody>
      </p:sp>
      <p:sp>
        <p:nvSpPr>
          <p:cNvPr id="45" name="Google Shape;45;p6"/>
          <p:cNvSpPr txBox="1"/>
          <p:nvPr/>
        </p:nvSpPr>
        <p:spPr>
          <a:xfrm>
            <a:off x="3640047" y="4797397"/>
            <a:ext cx="1863900" cy="21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Ltd. 2021 | Confidential</a:t>
            </a:r>
            <a:endParaRPr sz="700">
              <a:solidFill>
                <a:srgbClr val="FFFFFF"/>
              </a:solidFill>
              <a:latin typeface="Roboto Light"/>
              <a:ea typeface="Roboto Light"/>
              <a:cs typeface="Roboto Light"/>
              <a:sym typeface="Roboto Light"/>
            </a:endParaRPr>
          </a:p>
        </p:txBody>
      </p:sp>
      <p:pic>
        <p:nvPicPr>
          <p:cNvPr descr="Caplin Logo 4.png" id="46" name="Google Shape;46;p6"/>
          <p:cNvPicPr preferRelativeResize="0"/>
          <p:nvPr/>
        </p:nvPicPr>
        <p:blipFill rotWithShape="1">
          <a:blip r:embed="rId3">
            <a:alphaModFix/>
          </a:blip>
          <a:srcRect b="10" l="0" r="0" t="0"/>
          <a:stretch/>
        </p:blipFill>
        <p:spPr>
          <a:xfrm>
            <a:off x="8281475" y="4871950"/>
            <a:ext cx="710126" cy="10887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7" name="Shape 47"/>
        <p:cNvGrpSpPr/>
        <p:nvPr/>
      </p:nvGrpSpPr>
      <p:grpSpPr>
        <a:xfrm>
          <a:off x="0" y="0"/>
          <a:ext cx="0" cy="0"/>
          <a:chOff x="0" y="0"/>
          <a:chExt cx="0" cy="0"/>
        </a:xfrm>
      </p:grpSpPr>
      <p:sp>
        <p:nvSpPr>
          <p:cNvPr id="48" name="Google Shape;48;p7"/>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sz="2000"/>
            </a:lvl1pPr>
            <a:lvl2pPr lvl="1">
              <a:spcBef>
                <a:spcPts val="0"/>
              </a:spcBef>
              <a:spcAft>
                <a:spcPts val="0"/>
              </a:spcAft>
              <a:buSzPts val="2800"/>
              <a:buFont typeface="Roboto Thin"/>
              <a:buNone/>
              <a:defRPr>
                <a:latin typeface="Roboto Thin"/>
                <a:ea typeface="Roboto Thin"/>
                <a:cs typeface="Roboto Thin"/>
                <a:sym typeface="Roboto Thin"/>
              </a:defRPr>
            </a:lvl2pPr>
            <a:lvl3pPr lvl="2">
              <a:spcBef>
                <a:spcPts val="0"/>
              </a:spcBef>
              <a:spcAft>
                <a:spcPts val="0"/>
              </a:spcAft>
              <a:buSzPts val="2800"/>
              <a:buFont typeface="Roboto Thin"/>
              <a:buNone/>
              <a:defRPr>
                <a:latin typeface="Roboto Thin"/>
                <a:ea typeface="Roboto Thin"/>
                <a:cs typeface="Roboto Thin"/>
                <a:sym typeface="Roboto Thin"/>
              </a:defRPr>
            </a:lvl3pPr>
            <a:lvl4pPr lvl="3">
              <a:spcBef>
                <a:spcPts val="0"/>
              </a:spcBef>
              <a:spcAft>
                <a:spcPts val="0"/>
              </a:spcAft>
              <a:buSzPts val="2800"/>
              <a:buFont typeface="Roboto Thin"/>
              <a:buNone/>
              <a:defRPr>
                <a:latin typeface="Roboto Thin"/>
                <a:ea typeface="Roboto Thin"/>
                <a:cs typeface="Roboto Thin"/>
                <a:sym typeface="Roboto Thin"/>
              </a:defRPr>
            </a:lvl4pPr>
            <a:lvl5pPr lvl="4">
              <a:spcBef>
                <a:spcPts val="0"/>
              </a:spcBef>
              <a:spcAft>
                <a:spcPts val="0"/>
              </a:spcAft>
              <a:buSzPts val="2800"/>
              <a:buFont typeface="Roboto Thin"/>
              <a:buNone/>
              <a:defRPr>
                <a:latin typeface="Roboto Thin"/>
                <a:ea typeface="Roboto Thin"/>
                <a:cs typeface="Roboto Thin"/>
                <a:sym typeface="Roboto Thin"/>
              </a:defRPr>
            </a:lvl5pPr>
            <a:lvl6pPr lvl="5">
              <a:spcBef>
                <a:spcPts val="0"/>
              </a:spcBef>
              <a:spcAft>
                <a:spcPts val="0"/>
              </a:spcAft>
              <a:buSzPts val="2800"/>
              <a:buFont typeface="Roboto Thin"/>
              <a:buNone/>
              <a:defRPr>
                <a:latin typeface="Roboto Thin"/>
                <a:ea typeface="Roboto Thin"/>
                <a:cs typeface="Roboto Thin"/>
                <a:sym typeface="Roboto Thin"/>
              </a:defRPr>
            </a:lvl6pPr>
            <a:lvl7pPr lvl="6">
              <a:spcBef>
                <a:spcPts val="0"/>
              </a:spcBef>
              <a:spcAft>
                <a:spcPts val="0"/>
              </a:spcAft>
              <a:buSzPts val="2800"/>
              <a:buFont typeface="Roboto Thin"/>
              <a:buNone/>
              <a:defRPr>
                <a:latin typeface="Roboto Thin"/>
                <a:ea typeface="Roboto Thin"/>
                <a:cs typeface="Roboto Thin"/>
                <a:sym typeface="Roboto Thin"/>
              </a:defRPr>
            </a:lvl7pPr>
            <a:lvl8pPr lvl="7">
              <a:spcBef>
                <a:spcPts val="0"/>
              </a:spcBef>
              <a:spcAft>
                <a:spcPts val="0"/>
              </a:spcAft>
              <a:buSzPts val="2800"/>
              <a:buFont typeface="Roboto Thin"/>
              <a:buNone/>
              <a:defRPr>
                <a:latin typeface="Roboto Thin"/>
                <a:ea typeface="Roboto Thin"/>
                <a:cs typeface="Roboto Thin"/>
                <a:sym typeface="Roboto Thin"/>
              </a:defRPr>
            </a:lvl8pPr>
            <a:lvl9pPr lvl="8">
              <a:spcBef>
                <a:spcPts val="0"/>
              </a:spcBef>
              <a:spcAft>
                <a:spcPts val="0"/>
              </a:spcAft>
              <a:buSzPts val="2800"/>
              <a:buFont typeface="Roboto Thin"/>
              <a:buNone/>
              <a:defRPr>
                <a:latin typeface="Roboto Thin"/>
                <a:ea typeface="Roboto Thin"/>
                <a:cs typeface="Roboto Thin"/>
                <a:sym typeface="Roboto Thin"/>
              </a:defRPr>
            </a:lvl9pPr>
          </a:lstStyle>
          <a:p/>
        </p:txBody>
      </p:sp>
      <p:sp>
        <p:nvSpPr>
          <p:cNvPr id="49" name="Google Shape;49;p7"/>
          <p:cNvSpPr txBox="1"/>
          <p:nvPr>
            <p:ph idx="1" type="body"/>
          </p:nvPr>
        </p:nvSpPr>
        <p:spPr>
          <a:xfrm>
            <a:off x="311700" y="959475"/>
            <a:ext cx="8520600" cy="3416400"/>
          </a:xfrm>
          <a:prstGeom prst="rect">
            <a:avLst/>
          </a:prstGeom>
        </p:spPr>
        <p:txBody>
          <a:bodyPr anchorCtr="0" anchor="t" bIns="91425" lIns="91425" spcFirstLastPara="1" rIns="91425" wrap="square" tIns="91425">
            <a:noAutofit/>
          </a:bodyPr>
          <a:lstStyle>
            <a:lvl1pPr indent="-330200" lvl="0" marL="457200">
              <a:spcBef>
                <a:spcPts val="0"/>
              </a:spcBef>
              <a:spcAft>
                <a:spcPts val="0"/>
              </a:spcAft>
              <a:buSzPts val="1600"/>
              <a:buChar char="●"/>
              <a:defRPr sz="16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cxnSp>
        <p:nvCxnSpPr>
          <p:cNvPr id="50" name="Google Shape;50;p7"/>
          <p:cNvCxnSpPr/>
          <p:nvPr/>
        </p:nvCxnSpPr>
        <p:spPr>
          <a:xfrm>
            <a:off x="446565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51" name="Shape 51"/>
        <p:cNvGrpSpPr/>
        <p:nvPr/>
      </p:nvGrpSpPr>
      <p:grpSpPr>
        <a:xfrm>
          <a:off x="0" y="0"/>
          <a:ext cx="0" cy="0"/>
          <a:chOff x="0" y="0"/>
          <a:chExt cx="0" cy="0"/>
        </a:xfrm>
      </p:grpSpPr>
      <p:sp>
        <p:nvSpPr>
          <p:cNvPr id="52" name="Google Shape;52;p8"/>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53" name="Google Shape;53;p8"/>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54" name="Google Shape;54;p8"/>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cxnSp>
        <p:nvCxnSpPr>
          <p:cNvPr id="55" name="Google Shape;55;p8"/>
          <p:cNvCxnSpPr/>
          <p:nvPr/>
        </p:nvCxnSpPr>
        <p:spPr>
          <a:xfrm>
            <a:off x="446565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6" name="Shape 56"/>
        <p:cNvGrpSpPr/>
        <p:nvPr/>
      </p:nvGrpSpPr>
      <p:grpSpPr>
        <a:xfrm>
          <a:off x="0" y="0"/>
          <a:ext cx="0" cy="0"/>
          <a:chOff x="0" y="0"/>
          <a:chExt cx="0" cy="0"/>
        </a:xfrm>
      </p:grpSpPr>
      <p:sp>
        <p:nvSpPr>
          <p:cNvPr id="57" name="Google Shape;57;p9"/>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a:spcBef>
                <a:spcPts val="0"/>
              </a:spcBef>
              <a:spcAft>
                <a:spcPts val="0"/>
              </a:spcAft>
              <a:buSzPts val="20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cxnSp>
        <p:nvCxnSpPr>
          <p:cNvPr id="58" name="Google Shape;58;p9"/>
          <p:cNvCxnSpPr/>
          <p:nvPr/>
        </p:nvCxnSpPr>
        <p:spPr>
          <a:xfrm>
            <a:off x="446565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59" name="Shape 59"/>
        <p:cNvGrpSpPr/>
        <p:nvPr/>
      </p:nvGrpSpPr>
      <p:grpSpPr>
        <a:xfrm>
          <a:off x="0" y="0"/>
          <a:ext cx="0" cy="0"/>
          <a:chOff x="0" y="0"/>
          <a:chExt cx="0" cy="0"/>
        </a:xfrm>
      </p:grpSpPr>
      <p:sp>
        <p:nvSpPr>
          <p:cNvPr id="60" name="Google Shape;60;p10"/>
          <p:cNvSpPr/>
          <p:nvPr/>
        </p:nvSpPr>
        <p:spPr>
          <a:xfrm>
            <a:off x="0" y="0"/>
            <a:ext cx="25092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10"/>
          <p:cNvSpPr txBox="1"/>
          <p:nvPr>
            <p:ph type="title"/>
          </p:nvPr>
        </p:nvSpPr>
        <p:spPr>
          <a:xfrm>
            <a:off x="197100" y="375850"/>
            <a:ext cx="2728200" cy="429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1300"/>
              <a:buNone/>
              <a:defRPr sz="13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62" name="Google Shape;62;p10"/>
          <p:cNvCxnSpPr/>
          <p:nvPr/>
        </p:nvCxnSpPr>
        <p:spPr>
          <a:xfrm>
            <a:off x="309837" y="765455"/>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8.xml"/><Relationship Id="rId11" Type="http://schemas.openxmlformats.org/officeDocument/2006/relationships/slideLayout" Target="../slideLayouts/slideLayout9.xml"/><Relationship Id="rId22" Type="http://schemas.openxmlformats.org/officeDocument/2006/relationships/slideLayout" Target="../slideLayouts/slideLayout20.xml"/><Relationship Id="rId10" Type="http://schemas.openxmlformats.org/officeDocument/2006/relationships/slideLayout" Target="../slideLayouts/slideLayout8.xml"/><Relationship Id="rId21" Type="http://schemas.openxmlformats.org/officeDocument/2006/relationships/slideLayout" Target="../slideLayouts/slideLayout19.xml"/><Relationship Id="rId13" Type="http://schemas.openxmlformats.org/officeDocument/2006/relationships/slideLayout" Target="../slideLayouts/slideLayout11.xml"/><Relationship Id="rId12" Type="http://schemas.openxmlformats.org/officeDocument/2006/relationships/slideLayout" Target="../slideLayouts/slideLayout10.xml"/><Relationship Id="rId23" Type="http://schemas.openxmlformats.org/officeDocument/2006/relationships/theme" Target="../theme/theme1.xml"/><Relationship Id="rId1" Type="http://schemas.openxmlformats.org/officeDocument/2006/relationships/image" Target="../media/image14.jpg"/><Relationship Id="rId2" Type="http://schemas.openxmlformats.org/officeDocument/2006/relationships/image" Target="../media/image3.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17" Type="http://schemas.openxmlformats.org/officeDocument/2006/relationships/slideLayout" Target="../slideLayouts/slideLayout15.xml"/><Relationship Id="rId16" Type="http://schemas.openxmlformats.org/officeDocument/2006/relationships/slideLayout" Target="../slideLayouts/slideLayout14.xml"/><Relationship Id="rId5" Type="http://schemas.openxmlformats.org/officeDocument/2006/relationships/slideLayout" Target="../slideLayouts/slideLayout3.xml"/><Relationship Id="rId19" Type="http://schemas.openxmlformats.org/officeDocument/2006/relationships/slideLayout" Target="../slideLayouts/slideLayout17.xml"/><Relationship Id="rId6" Type="http://schemas.openxmlformats.org/officeDocument/2006/relationships/slideLayout" Target="../slideLayouts/slideLayout4.xml"/><Relationship Id="rId18" Type="http://schemas.openxmlformats.org/officeDocument/2006/relationships/slideLayout" Target="../slideLayouts/slideLayout16.xml"/><Relationship Id="rId7" Type="http://schemas.openxmlformats.org/officeDocument/2006/relationships/slideLayout" Target="../slideLayouts/slideLayout5.xml"/><Relationship Id="rId8"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 name="Shape 9"/>
        <p:cNvGrpSpPr/>
        <p:nvPr/>
      </p:nvGrpSpPr>
      <p:grpSpPr>
        <a:xfrm>
          <a:off x="0" y="0"/>
          <a:ext cx="0" cy="0"/>
          <a:chOff x="0" y="0"/>
          <a:chExt cx="0" cy="0"/>
        </a:xfrm>
      </p:grpSpPr>
      <p:pic>
        <p:nvPicPr>
          <p:cNvPr descr="Caplin Presentation Template 20174.jpg" id="10" name="Google Shape;10;p1"/>
          <p:cNvPicPr preferRelativeResize="0"/>
          <p:nvPr/>
        </p:nvPicPr>
        <p:blipFill rotWithShape="1">
          <a:blip r:embed="rId1">
            <a:alphaModFix/>
          </a:blip>
          <a:srcRect b="0" l="0" r="0" t="0"/>
          <a:stretch/>
        </p:blipFill>
        <p:spPr>
          <a:xfrm>
            <a:off x="714" y="0"/>
            <a:ext cx="9142571" cy="5143500"/>
          </a:xfrm>
          <a:prstGeom prst="rect">
            <a:avLst/>
          </a:prstGeom>
          <a:noFill/>
          <a:ln>
            <a:noFill/>
          </a:ln>
        </p:spPr>
      </p:pic>
      <p:sp>
        <p:nvSpPr>
          <p:cNvPr id="11" name="Google Shape;11;p1"/>
          <p:cNvSpPr txBox="1"/>
          <p:nvPr>
            <p:ph type="title"/>
          </p:nvPr>
        </p:nvSpPr>
        <p:spPr>
          <a:xfrm>
            <a:off x="311700" y="173600"/>
            <a:ext cx="8520600" cy="4536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Clr>
                <a:srgbClr val="081730"/>
              </a:buClr>
              <a:buSzPts val="2000"/>
              <a:buFont typeface="Roboto Thin"/>
              <a:buNone/>
              <a:defRPr sz="2000">
                <a:solidFill>
                  <a:srgbClr val="081730"/>
                </a:solidFill>
                <a:latin typeface="Roboto Thin"/>
                <a:ea typeface="Roboto Thin"/>
                <a:cs typeface="Roboto Thin"/>
                <a:sym typeface="Roboto Thin"/>
              </a:defRPr>
            </a:lvl1pPr>
            <a:lvl2pPr lvl="1" rtl="0">
              <a:spcBef>
                <a:spcPts val="0"/>
              </a:spcBef>
              <a:spcAft>
                <a:spcPts val="0"/>
              </a:spcAft>
              <a:buClr>
                <a:srgbClr val="081730"/>
              </a:buClr>
              <a:buSzPts val="2800"/>
              <a:buNone/>
              <a:defRPr sz="2800">
                <a:solidFill>
                  <a:srgbClr val="081730"/>
                </a:solidFill>
              </a:defRPr>
            </a:lvl2pPr>
            <a:lvl3pPr lvl="2" rtl="0">
              <a:spcBef>
                <a:spcPts val="0"/>
              </a:spcBef>
              <a:spcAft>
                <a:spcPts val="0"/>
              </a:spcAft>
              <a:buClr>
                <a:srgbClr val="081730"/>
              </a:buClr>
              <a:buSzPts val="2800"/>
              <a:buNone/>
              <a:defRPr sz="2800">
                <a:solidFill>
                  <a:srgbClr val="081730"/>
                </a:solidFill>
              </a:defRPr>
            </a:lvl3pPr>
            <a:lvl4pPr lvl="3" rtl="0">
              <a:spcBef>
                <a:spcPts val="0"/>
              </a:spcBef>
              <a:spcAft>
                <a:spcPts val="0"/>
              </a:spcAft>
              <a:buClr>
                <a:srgbClr val="081730"/>
              </a:buClr>
              <a:buSzPts val="2800"/>
              <a:buNone/>
              <a:defRPr sz="2800">
                <a:solidFill>
                  <a:srgbClr val="081730"/>
                </a:solidFill>
              </a:defRPr>
            </a:lvl4pPr>
            <a:lvl5pPr lvl="4" rtl="0">
              <a:spcBef>
                <a:spcPts val="0"/>
              </a:spcBef>
              <a:spcAft>
                <a:spcPts val="0"/>
              </a:spcAft>
              <a:buClr>
                <a:srgbClr val="081730"/>
              </a:buClr>
              <a:buSzPts val="2800"/>
              <a:buNone/>
              <a:defRPr sz="2800">
                <a:solidFill>
                  <a:srgbClr val="081730"/>
                </a:solidFill>
              </a:defRPr>
            </a:lvl5pPr>
            <a:lvl6pPr lvl="5" rtl="0">
              <a:spcBef>
                <a:spcPts val="0"/>
              </a:spcBef>
              <a:spcAft>
                <a:spcPts val="0"/>
              </a:spcAft>
              <a:buClr>
                <a:srgbClr val="081730"/>
              </a:buClr>
              <a:buSzPts val="2800"/>
              <a:buNone/>
              <a:defRPr sz="2800">
                <a:solidFill>
                  <a:srgbClr val="081730"/>
                </a:solidFill>
              </a:defRPr>
            </a:lvl6pPr>
            <a:lvl7pPr lvl="6" rtl="0">
              <a:spcBef>
                <a:spcPts val="0"/>
              </a:spcBef>
              <a:spcAft>
                <a:spcPts val="0"/>
              </a:spcAft>
              <a:buClr>
                <a:srgbClr val="081730"/>
              </a:buClr>
              <a:buSzPts val="2800"/>
              <a:buNone/>
              <a:defRPr sz="2800">
                <a:solidFill>
                  <a:srgbClr val="081730"/>
                </a:solidFill>
              </a:defRPr>
            </a:lvl7pPr>
            <a:lvl8pPr lvl="7" rtl="0">
              <a:spcBef>
                <a:spcPts val="0"/>
              </a:spcBef>
              <a:spcAft>
                <a:spcPts val="0"/>
              </a:spcAft>
              <a:buClr>
                <a:srgbClr val="081730"/>
              </a:buClr>
              <a:buSzPts val="2800"/>
              <a:buNone/>
              <a:defRPr sz="2800">
                <a:solidFill>
                  <a:srgbClr val="081730"/>
                </a:solidFill>
              </a:defRPr>
            </a:lvl8pPr>
            <a:lvl9pPr lvl="8" rtl="0">
              <a:spcBef>
                <a:spcPts val="0"/>
              </a:spcBef>
              <a:spcAft>
                <a:spcPts val="0"/>
              </a:spcAft>
              <a:buClr>
                <a:srgbClr val="081730"/>
              </a:buClr>
              <a:buSzPts val="2800"/>
              <a:buNone/>
              <a:defRPr sz="2800">
                <a:solidFill>
                  <a:srgbClr val="081730"/>
                </a:solidFill>
              </a:defRPr>
            </a:lvl9pPr>
          </a:lstStyle>
          <a:p/>
        </p:txBody>
      </p:sp>
      <p:sp>
        <p:nvSpPr>
          <p:cNvPr id="12" name="Google Shape;12;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rgbClr val="081730"/>
              </a:buClr>
              <a:buSzPts val="1800"/>
              <a:buFont typeface="Roboto Light"/>
              <a:buChar char="●"/>
              <a:defRPr sz="1800">
                <a:solidFill>
                  <a:srgbClr val="081730"/>
                </a:solidFill>
                <a:latin typeface="Roboto Light"/>
                <a:ea typeface="Roboto Light"/>
                <a:cs typeface="Roboto Light"/>
                <a:sym typeface="Roboto Light"/>
              </a:defRPr>
            </a:lvl1pPr>
            <a:lvl2pPr indent="-317500" lvl="1" marL="91440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2pPr>
            <a:lvl3pPr indent="-317500" lvl="2" marL="137160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3pPr>
            <a:lvl4pPr indent="-317500" lvl="3" marL="182880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4pPr>
            <a:lvl5pPr indent="-317500" lvl="4" marL="228600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5pPr>
            <a:lvl6pPr indent="-317500" lvl="5" marL="274320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6pPr>
            <a:lvl7pPr indent="-317500" lvl="6" marL="320040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7pPr>
            <a:lvl8pPr indent="-317500" lvl="7" marL="365760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8pPr>
            <a:lvl9pPr indent="-317500" lvl="8" marL="4114800">
              <a:lnSpc>
                <a:spcPct val="115000"/>
              </a:lnSpc>
              <a:spcBef>
                <a:spcPts val="1600"/>
              </a:spcBef>
              <a:spcAft>
                <a:spcPts val="1600"/>
              </a:spcAft>
              <a:buClr>
                <a:srgbClr val="081730"/>
              </a:buClr>
              <a:buSzPts val="1400"/>
              <a:buFont typeface="Roboto Light"/>
              <a:buChar char="■"/>
              <a:defRPr>
                <a:solidFill>
                  <a:srgbClr val="081730"/>
                </a:solidFill>
                <a:latin typeface="Roboto Light"/>
                <a:ea typeface="Roboto Light"/>
                <a:cs typeface="Roboto Light"/>
                <a:sym typeface="Roboto Light"/>
              </a:defRPr>
            </a:lvl9pPr>
          </a:lstStyle>
          <a:p/>
        </p:txBody>
      </p:sp>
      <p:sp>
        <p:nvSpPr>
          <p:cNvPr id="13" name="Google Shape;13;p1"/>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7B849F"/>
                </a:solidFill>
                <a:latin typeface="Roboto Light"/>
                <a:ea typeface="Roboto Light"/>
                <a:cs typeface="Roboto Light"/>
                <a:sym typeface="Roboto Light"/>
              </a:rPr>
              <a:t>© Caplin Systems Ltd. 2021   |   Confidential</a:t>
            </a:r>
            <a:endParaRPr sz="700">
              <a:solidFill>
                <a:srgbClr val="7B849F"/>
              </a:solidFill>
              <a:latin typeface="Roboto Light"/>
              <a:ea typeface="Roboto Light"/>
              <a:cs typeface="Roboto Light"/>
              <a:sym typeface="Roboto Light"/>
            </a:endParaRPr>
          </a:p>
        </p:txBody>
      </p:sp>
      <p:pic>
        <p:nvPicPr>
          <p:cNvPr descr="Caplin Logo 2.png" id="14" name="Google Shape;14;p1"/>
          <p:cNvPicPr preferRelativeResize="0"/>
          <p:nvPr/>
        </p:nvPicPr>
        <p:blipFill rotWithShape="1">
          <a:blip r:embed="rId2">
            <a:alphaModFix/>
          </a:blip>
          <a:srcRect b="0" l="0" r="0" t="0"/>
          <a:stretch/>
        </p:blipFill>
        <p:spPr>
          <a:xfrm>
            <a:off x="8401375" y="4900725"/>
            <a:ext cx="589500" cy="90375"/>
          </a:xfrm>
          <a:prstGeom prst="rect">
            <a:avLst/>
          </a:prstGeom>
          <a:noFill/>
          <a:ln>
            <a:noFill/>
          </a:ln>
        </p:spPr>
      </p:pic>
      <p:sp>
        <p:nvSpPr>
          <p:cNvPr id="15" name="Google Shape;15;p1"/>
          <p:cNvSpPr txBox="1"/>
          <p:nvPr/>
        </p:nvSpPr>
        <p:spPr>
          <a:xfrm>
            <a:off x="61925" y="4886345"/>
            <a:ext cx="394200" cy="147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GB" sz="800">
                <a:solidFill>
                  <a:srgbClr val="7B849F"/>
                </a:solidFill>
                <a:latin typeface="Roboto Light"/>
                <a:ea typeface="Roboto Light"/>
                <a:cs typeface="Roboto Light"/>
                <a:sym typeface="Roboto Light"/>
              </a:rPr>
              <a:t>‹#›</a:t>
            </a:fld>
            <a:endParaRPr sz="800">
              <a:solidFill>
                <a:srgbClr val="7B849F"/>
              </a:solidFill>
              <a:latin typeface="Roboto Light"/>
              <a:ea typeface="Roboto Light"/>
              <a:cs typeface="Roboto Light"/>
              <a:sym typeface="Roboto Light"/>
            </a:endParaRPr>
          </a:p>
        </p:txBody>
      </p:sp>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3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xml"/><Relationship Id="rId3" Type="http://schemas.openxmlformats.org/officeDocument/2006/relationships/image" Target="../media/image3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2"/>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GB"/>
              <a:t>Transformer</a:t>
            </a:r>
            <a:endParaRPr/>
          </a:p>
        </p:txBody>
      </p:sp>
      <p:sp>
        <p:nvSpPr>
          <p:cNvPr id="134" name="Google Shape;134;p22"/>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rgbClr val="818181"/>
              </a:buClr>
              <a:buFont typeface="Merriweather Sans"/>
              <a:buNone/>
            </a:pPr>
            <a:r>
              <a:rPr lang="en-GB"/>
              <a:t>Caplin Platform &amp; Integration Suite</a:t>
            </a:r>
            <a:endParaRPr/>
          </a:p>
          <a:p>
            <a:pPr indent="0" lvl="0" marL="0" rtl="0" algn="ctr">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3"/>
          <p:cNvSpPr/>
          <p:nvPr/>
        </p:nvSpPr>
        <p:spPr>
          <a:xfrm>
            <a:off x="983411" y="2616994"/>
            <a:ext cx="7151400" cy="1908900"/>
          </a:xfrm>
          <a:prstGeom prst="rect">
            <a:avLst/>
          </a:prstGeom>
          <a:gradFill>
            <a:gsLst>
              <a:gs pos="0">
                <a:srgbClr val="F2F2F2"/>
              </a:gs>
              <a:gs pos="100000">
                <a:srgbClr val="A6A6A6"/>
              </a:gs>
            </a:gsLst>
            <a:path path="circle">
              <a:fillToRect b="50%" l="50%" r="50%" t="50%"/>
            </a:path>
            <a:tileRect/>
          </a:gradFill>
          <a:ln cap="flat" cmpd="sng" w="9525">
            <a:solidFill>
              <a:srgbClr val="7E7E7E"/>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41" name="Google Shape;141;p23"/>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1800" u="none" cap="none" strike="noStrike">
                <a:solidFill>
                  <a:schemeClr val="dk1"/>
                </a:solidFill>
                <a:latin typeface="Roboto Thin"/>
                <a:ea typeface="Roboto Thin"/>
                <a:cs typeface="Roboto Thin"/>
                <a:sym typeface="Roboto Thin"/>
              </a:rPr>
              <a:t>Transformer</a:t>
            </a:r>
            <a:endParaRPr b="0" i="0" sz="1800" u="none" cap="none" strike="noStrike">
              <a:solidFill>
                <a:schemeClr val="dk1"/>
              </a:solidFill>
              <a:latin typeface="Roboto Thin"/>
              <a:ea typeface="Roboto Thin"/>
              <a:cs typeface="Roboto Thin"/>
              <a:sym typeface="Roboto Thin"/>
            </a:endParaRPr>
          </a:p>
        </p:txBody>
      </p:sp>
      <p:sp>
        <p:nvSpPr>
          <p:cNvPr id="142" name="Google Shape;142;p23"/>
          <p:cNvSpPr txBox="1"/>
          <p:nvPr>
            <p:ph idx="1" type="body"/>
          </p:nvPr>
        </p:nvSpPr>
        <p:spPr>
          <a:xfrm>
            <a:off x="444300" y="1004876"/>
            <a:ext cx="8229600" cy="1560900"/>
          </a:xfrm>
          <a:prstGeom prst="rect">
            <a:avLst/>
          </a:prstGeom>
          <a:noFill/>
          <a:ln>
            <a:noFill/>
          </a:ln>
        </p:spPr>
        <p:txBody>
          <a:bodyPr anchorCtr="0" anchor="t" bIns="45700" lIns="91425" spcFirstLastPara="1" rIns="91425" wrap="square" tIns="45700">
            <a:noAutofit/>
          </a:bodyPr>
          <a:lstStyle/>
          <a:p>
            <a:pPr indent="-406400" lvl="0" marL="342900" marR="0" rtl="0" algn="l">
              <a:spcBef>
                <a:spcPts val="0"/>
              </a:spcBef>
              <a:spcAft>
                <a:spcPts val="0"/>
              </a:spcAft>
              <a:buClr>
                <a:srgbClr val="000000"/>
              </a:buClr>
              <a:buSzPts val="2400"/>
              <a:buFont typeface="Roboto Light"/>
              <a:buChar char="●"/>
            </a:pPr>
            <a:r>
              <a:rPr i="0" lang="en-GB" sz="2400" u="none" cap="none" strike="noStrike">
                <a:solidFill>
                  <a:schemeClr val="dk1"/>
                </a:solidFill>
                <a:latin typeface="Roboto Light"/>
                <a:ea typeface="Roboto Light"/>
                <a:cs typeface="Roboto Light"/>
                <a:sym typeface="Roboto Light"/>
              </a:rPr>
              <a:t>Data aggregation and enrichment</a:t>
            </a:r>
            <a:endParaRPr sz="2400">
              <a:latin typeface="Roboto Light"/>
              <a:ea typeface="Roboto Light"/>
              <a:cs typeface="Roboto Light"/>
              <a:sym typeface="Roboto Light"/>
            </a:endParaRPr>
          </a:p>
          <a:p>
            <a:pPr indent="-406400" lvl="0" marL="342900" marR="0" rtl="0" algn="l">
              <a:spcBef>
                <a:spcPts val="560"/>
              </a:spcBef>
              <a:spcAft>
                <a:spcPts val="0"/>
              </a:spcAft>
              <a:buClr>
                <a:srgbClr val="000000"/>
              </a:buClr>
              <a:buSzPts val="2400"/>
              <a:buFont typeface="Roboto Light"/>
              <a:buChar char="●"/>
            </a:pPr>
            <a:r>
              <a:rPr i="0" lang="en-GB" sz="2400" u="none" cap="none" strike="noStrike">
                <a:solidFill>
                  <a:schemeClr val="dk1"/>
                </a:solidFill>
                <a:latin typeface="Roboto Light"/>
                <a:ea typeface="Roboto Light"/>
                <a:cs typeface="Roboto Light"/>
                <a:sym typeface="Roboto Light"/>
              </a:rPr>
              <a:t>Sits in the data flow, allows in-situ manipulation</a:t>
            </a:r>
            <a:endParaRPr sz="2400">
              <a:latin typeface="Roboto Light"/>
              <a:ea typeface="Roboto Light"/>
              <a:cs typeface="Roboto Light"/>
              <a:sym typeface="Roboto Light"/>
            </a:endParaRPr>
          </a:p>
          <a:p>
            <a:pPr indent="-406400" lvl="0" marL="342900" marR="0" rtl="0" algn="l">
              <a:spcBef>
                <a:spcPts val="560"/>
              </a:spcBef>
              <a:spcAft>
                <a:spcPts val="0"/>
              </a:spcAft>
              <a:buClr>
                <a:srgbClr val="000000"/>
              </a:buClr>
              <a:buSzPts val="2400"/>
              <a:buFont typeface="Roboto Light"/>
              <a:buChar char="●"/>
            </a:pPr>
            <a:r>
              <a:rPr i="0" lang="en-GB" sz="2400" u="none" cap="none" strike="noStrike">
                <a:solidFill>
                  <a:schemeClr val="dk1"/>
                </a:solidFill>
                <a:latin typeface="Roboto Light"/>
                <a:ea typeface="Roboto Light"/>
                <a:cs typeface="Roboto Light"/>
                <a:sym typeface="Roboto Light"/>
              </a:rPr>
              <a:t>Business rules can be chained together</a:t>
            </a:r>
            <a:endParaRPr sz="2400">
              <a:latin typeface="Roboto Light"/>
              <a:ea typeface="Roboto Light"/>
              <a:cs typeface="Roboto Light"/>
              <a:sym typeface="Roboto Light"/>
            </a:endParaRPr>
          </a:p>
          <a:p>
            <a:pPr indent="0" lvl="0" marL="0" marR="0" rtl="0" algn="l">
              <a:spcBef>
                <a:spcPts val="560"/>
              </a:spcBef>
              <a:spcAft>
                <a:spcPts val="0"/>
              </a:spcAft>
              <a:buClr>
                <a:schemeClr val="accent6"/>
              </a:buClr>
              <a:buFont typeface="Merriweather Sans"/>
              <a:buNone/>
            </a:pPr>
            <a:r>
              <a:t/>
            </a:r>
            <a:endParaRPr b="0" i="0" sz="2800" u="none" cap="none" strike="noStrike">
              <a:solidFill>
                <a:schemeClr val="dk1"/>
              </a:solidFill>
              <a:latin typeface="Arial"/>
              <a:ea typeface="Arial"/>
              <a:cs typeface="Arial"/>
              <a:sym typeface="Arial"/>
            </a:endParaRPr>
          </a:p>
          <a:p>
            <a:pPr indent="-254000" lvl="0" marL="342900" marR="0" rtl="0" algn="l">
              <a:spcBef>
                <a:spcPts val="560"/>
              </a:spcBef>
              <a:spcAft>
                <a:spcPts val="1600"/>
              </a:spcAft>
              <a:buClr>
                <a:schemeClr val="accent6"/>
              </a:buClr>
              <a:buSzPts val="1400"/>
              <a:buFont typeface="Merriweather Sans"/>
              <a:buNone/>
            </a:pPr>
            <a:r>
              <a:t/>
            </a:r>
            <a:endParaRPr b="0" i="0" sz="2800" u="none" cap="none" strike="noStrike">
              <a:solidFill>
                <a:schemeClr val="dk1"/>
              </a:solidFill>
              <a:latin typeface="Arial"/>
              <a:ea typeface="Arial"/>
              <a:cs typeface="Arial"/>
              <a:sym typeface="Arial"/>
            </a:endParaRPr>
          </a:p>
        </p:txBody>
      </p:sp>
      <p:sp>
        <p:nvSpPr>
          <p:cNvPr id="143" name="Google Shape;143;p23"/>
          <p:cNvSpPr/>
          <p:nvPr/>
        </p:nvSpPr>
        <p:spPr>
          <a:xfrm>
            <a:off x="3571875" y="3156732"/>
            <a:ext cx="1428750" cy="1017984"/>
          </a:xfrm>
          <a:prstGeom prst="flowChartProcess">
            <a:avLst/>
          </a:prstGeom>
          <a:solidFill>
            <a:schemeClr val="accent5"/>
          </a:solidFill>
          <a:ln cap="flat" cmpd="sng" w="25400">
            <a:solidFill>
              <a:srgbClr val="3D809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GB" sz="1800" u="none" cap="none" strike="noStrike">
                <a:solidFill>
                  <a:srgbClr val="002060"/>
                </a:solidFill>
                <a:latin typeface="Arial"/>
                <a:ea typeface="Arial"/>
                <a:cs typeface="Arial"/>
                <a:sym typeface="Arial"/>
              </a:rPr>
              <a:t>Transformer modules</a:t>
            </a:r>
            <a:endParaRPr/>
          </a:p>
        </p:txBody>
      </p:sp>
      <p:sp>
        <p:nvSpPr>
          <p:cNvPr id="144" name="Google Shape;144;p23"/>
          <p:cNvSpPr/>
          <p:nvPr/>
        </p:nvSpPr>
        <p:spPr>
          <a:xfrm>
            <a:off x="1235869" y="3247356"/>
            <a:ext cx="1571700" cy="267900"/>
          </a:xfrm>
          <a:prstGeom prst="rightArrow">
            <a:avLst>
              <a:gd fmla="val 50000" name="adj1"/>
              <a:gd fmla="val 50000" name="adj2"/>
            </a:avLst>
          </a:prstGeom>
          <a:solidFill>
            <a:schemeClr val="lt1"/>
          </a:solidFill>
          <a:ln cap="flat" cmpd="sng" w="254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145" name="Google Shape;145;p23"/>
          <p:cNvSpPr/>
          <p:nvPr/>
        </p:nvSpPr>
        <p:spPr>
          <a:xfrm>
            <a:off x="5929313" y="3259931"/>
            <a:ext cx="1571700" cy="267900"/>
          </a:xfrm>
          <a:prstGeom prst="rightArrow">
            <a:avLst>
              <a:gd fmla="val 50000" name="adj1"/>
              <a:gd fmla="val 50000" name="adj2"/>
            </a:avLst>
          </a:prstGeom>
          <a:solidFill>
            <a:schemeClr val="lt1"/>
          </a:solidFill>
          <a:ln cap="flat" cmpd="sng" w="254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146" name="Google Shape;146;p23"/>
          <p:cNvSpPr txBox="1"/>
          <p:nvPr/>
        </p:nvSpPr>
        <p:spPr>
          <a:xfrm>
            <a:off x="1185863" y="3523059"/>
            <a:ext cx="1671600" cy="2775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GB" sz="1800" u="none" cap="none" strike="noStrike">
                <a:solidFill>
                  <a:srgbClr val="002060"/>
                </a:solidFill>
                <a:latin typeface="Arial"/>
                <a:ea typeface="Arial"/>
                <a:cs typeface="Arial"/>
                <a:sym typeface="Arial"/>
              </a:rPr>
              <a:t>Market data</a:t>
            </a:r>
            <a:endParaRPr/>
          </a:p>
        </p:txBody>
      </p:sp>
      <p:sp>
        <p:nvSpPr>
          <p:cNvPr id="147" name="Google Shape;147;p23"/>
          <p:cNvSpPr txBox="1"/>
          <p:nvPr/>
        </p:nvSpPr>
        <p:spPr>
          <a:xfrm>
            <a:off x="5857875" y="2670572"/>
            <a:ext cx="1785900" cy="4845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GB" sz="1800" u="none" cap="none" strike="noStrike">
                <a:solidFill>
                  <a:srgbClr val="002060"/>
                </a:solidFill>
                <a:latin typeface="Arial"/>
                <a:ea typeface="Arial"/>
                <a:cs typeface="Arial"/>
                <a:sym typeface="Arial"/>
              </a:rPr>
              <a:t>Value added &amp; </a:t>
            </a:r>
            <a:endParaRPr/>
          </a:p>
          <a:p>
            <a:pPr indent="0" lvl="0" marL="0" marR="0" rtl="0" algn="l">
              <a:spcBef>
                <a:spcPts val="0"/>
              </a:spcBef>
              <a:spcAft>
                <a:spcPts val="0"/>
              </a:spcAft>
              <a:buNone/>
            </a:pPr>
            <a:r>
              <a:rPr b="0" i="0" lang="en-GB" sz="1800" u="none" cap="none" strike="noStrike">
                <a:solidFill>
                  <a:srgbClr val="002060"/>
                </a:solidFill>
                <a:latin typeface="Arial"/>
                <a:ea typeface="Arial"/>
                <a:cs typeface="Arial"/>
                <a:sym typeface="Arial"/>
              </a:rPr>
              <a:t>derived data</a:t>
            </a:r>
            <a:endParaRPr/>
          </a:p>
        </p:txBody>
      </p:sp>
      <p:sp>
        <p:nvSpPr>
          <p:cNvPr id="148" name="Google Shape;148;p23"/>
          <p:cNvSpPr/>
          <p:nvPr/>
        </p:nvSpPr>
        <p:spPr>
          <a:xfrm>
            <a:off x="1235869" y="3808288"/>
            <a:ext cx="1571700" cy="267900"/>
          </a:xfrm>
          <a:prstGeom prst="rightArrow">
            <a:avLst>
              <a:gd fmla="val 50000" name="adj1"/>
              <a:gd fmla="val 50000" name="adj2"/>
            </a:avLst>
          </a:prstGeom>
          <a:solidFill>
            <a:schemeClr val="lt1"/>
          </a:solidFill>
          <a:ln cap="flat" cmpd="sng" w="254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149" name="Google Shape;149;p23"/>
          <p:cNvSpPr/>
          <p:nvPr/>
        </p:nvSpPr>
        <p:spPr>
          <a:xfrm>
            <a:off x="5929313" y="3581400"/>
            <a:ext cx="1571700" cy="267900"/>
          </a:xfrm>
          <a:prstGeom prst="rightArrow">
            <a:avLst>
              <a:gd fmla="val 50000" name="adj1"/>
              <a:gd fmla="val 50000" name="adj2"/>
            </a:avLst>
          </a:prstGeom>
          <a:solidFill>
            <a:schemeClr val="lt1"/>
          </a:solidFill>
          <a:ln cap="flat" cmpd="sng" w="254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Arial"/>
              <a:ea typeface="Arial"/>
              <a:cs typeface="Arial"/>
              <a:sym typeface="Arial"/>
            </a:endParaRPr>
          </a:p>
        </p:txBody>
      </p:sp>
      <p:sp>
        <p:nvSpPr>
          <p:cNvPr id="150" name="Google Shape;150;p23"/>
          <p:cNvSpPr/>
          <p:nvPr/>
        </p:nvSpPr>
        <p:spPr>
          <a:xfrm>
            <a:off x="5929313" y="3902869"/>
            <a:ext cx="1571700" cy="267900"/>
          </a:xfrm>
          <a:prstGeom prst="rightArrow">
            <a:avLst>
              <a:gd fmla="val 50000" name="adj1"/>
              <a:gd fmla="val 50000" name="adj2"/>
            </a:avLst>
          </a:prstGeom>
          <a:solidFill>
            <a:schemeClr val="lt1"/>
          </a:solidFill>
          <a:ln cap="flat" cmpd="sng" w="254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Arial"/>
              <a:ea typeface="Arial"/>
              <a:cs typeface="Arial"/>
              <a:sym typeface="Arial"/>
            </a:endParaRPr>
          </a:p>
        </p:txBody>
      </p:sp>
      <p:pic>
        <p:nvPicPr>
          <p:cNvPr descr="Pensils.png" id="151" name="Google Shape;151;p23"/>
          <p:cNvPicPr preferRelativeResize="0"/>
          <p:nvPr/>
        </p:nvPicPr>
        <p:blipFill rotWithShape="1">
          <a:blip r:embed="rId3">
            <a:alphaModFix/>
          </a:blip>
          <a:srcRect b="0" l="0" r="0" t="0"/>
          <a:stretch/>
        </p:blipFill>
        <p:spPr>
          <a:xfrm>
            <a:off x="8084580" y="110729"/>
            <a:ext cx="683700" cy="683700"/>
          </a:xfrm>
          <a:prstGeom prst="rect">
            <a:avLst/>
          </a:prstGeom>
          <a:noFill/>
          <a:ln>
            <a:noFill/>
          </a:ln>
        </p:spPr>
      </p:pic>
    </p:spTree>
  </p:cSld>
  <p:clrMapOvr>
    <a:masterClrMapping/>
  </p:clrMapOvr>
  <p:transition>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4" st="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24"/>
          <p:cNvSpPr/>
          <p:nvPr/>
        </p:nvSpPr>
        <p:spPr>
          <a:xfrm>
            <a:off x="526208" y="3004148"/>
            <a:ext cx="7677600" cy="1598100"/>
          </a:xfrm>
          <a:prstGeom prst="rect">
            <a:avLst/>
          </a:prstGeom>
          <a:gradFill>
            <a:gsLst>
              <a:gs pos="0">
                <a:srgbClr val="F2F2F2"/>
              </a:gs>
              <a:gs pos="100000">
                <a:srgbClr val="A6A6A6"/>
              </a:gs>
            </a:gsLst>
            <a:path path="circle">
              <a:fillToRect b="50%" l="50%" r="50%" t="50%"/>
            </a:path>
            <a:tileRect/>
          </a:gradFill>
          <a:ln cap="flat" cmpd="sng" w="9525">
            <a:solidFill>
              <a:srgbClr val="7E7E7E"/>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58" name="Google Shape;158;p24"/>
          <p:cNvSpPr txBox="1"/>
          <p:nvPr>
            <p:ph type="title"/>
          </p:nvPr>
        </p:nvSpPr>
        <p:spPr>
          <a:xfrm>
            <a:off x="457200" y="205976"/>
            <a:ext cx="8229600" cy="656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1800" u="none" cap="none" strike="noStrike">
                <a:solidFill>
                  <a:schemeClr val="dk1"/>
                </a:solidFill>
                <a:latin typeface="Roboto Thin"/>
                <a:ea typeface="Roboto Thin"/>
                <a:cs typeface="Roboto Thin"/>
                <a:sym typeface="Roboto Thin"/>
              </a:rPr>
              <a:t>Transformer - Refiner</a:t>
            </a:r>
            <a:endParaRPr b="0" i="0" sz="1800" u="none" cap="none" strike="noStrike">
              <a:solidFill>
                <a:schemeClr val="dk1"/>
              </a:solidFill>
              <a:latin typeface="Roboto Thin"/>
              <a:ea typeface="Roboto Thin"/>
              <a:cs typeface="Roboto Thin"/>
              <a:sym typeface="Roboto Thin"/>
            </a:endParaRPr>
          </a:p>
        </p:txBody>
      </p:sp>
      <p:sp>
        <p:nvSpPr>
          <p:cNvPr id="159" name="Google Shape;159;p24"/>
          <p:cNvSpPr/>
          <p:nvPr/>
        </p:nvSpPr>
        <p:spPr>
          <a:xfrm>
            <a:off x="611188" y="3099197"/>
            <a:ext cx="1440000" cy="1350300"/>
          </a:xfrm>
          <a:prstGeom prst="rect">
            <a:avLst/>
          </a:prstGeom>
          <a:solidFill>
            <a:schemeClr val="accent5"/>
          </a:solidFill>
          <a:ln cap="flat" cmpd="sng" w="25400">
            <a:solidFill>
              <a:srgbClr val="3D809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GB" sz="1800" u="none" cap="none" strike="noStrike">
                <a:solidFill>
                  <a:schemeClr val="lt1"/>
                </a:solidFill>
                <a:latin typeface="Arial"/>
                <a:ea typeface="Arial"/>
                <a:cs typeface="Arial"/>
                <a:sym typeface="Arial"/>
              </a:rPr>
              <a:t>Integration</a:t>
            </a:r>
            <a:endParaRPr b="0" i="0" sz="1800" u="none" cap="none" strike="noStrike">
              <a:solidFill>
                <a:schemeClr val="lt1"/>
              </a:solidFill>
              <a:latin typeface="Arial"/>
              <a:ea typeface="Arial"/>
              <a:cs typeface="Arial"/>
              <a:sym typeface="Arial"/>
            </a:endParaRPr>
          </a:p>
        </p:txBody>
      </p:sp>
      <p:sp>
        <p:nvSpPr>
          <p:cNvPr id="160" name="Google Shape;160;p24"/>
          <p:cNvSpPr/>
          <p:nvPr/>
        </p:nvSpPr>
        <p:spPr>
          <a:xfrm>
            <a:off x="3201146" y="3095625"/>
            <a:ext cx="2159100" cy="1350300"/>
          </a:xfrm>
          <a:prstGeom prst="rect">
            <a:avLst/>
          </a:prstGeom>
          <a:solidFill>
            <a:schemeClr val="accent5"/>
          </a:solidFill>
          <a:ln cap="flat" cmpd="sng" w="25400">
            <a:solidFill>
              <a:srgbClr val="3D8094"/>
            </a:solidFill>
            <a:prstDash val="solid"/>
            <a:round/>
            <a:headEnd len="sm" w="sm" type="none"/>
            <a:tailEnd len="sm" w="sm" type="none"/>
          </a:ln>
        </p:spPr>
        <p:txBody>
          <a:bodyPr anchorCtr="1" anchor="t" bIns="45700" lIns="91425" spcFirstLastPara="1" rIns="91425" wrap="square" tIns="45700">
            <a:noAutofit/>
          </a:bodyPr>
          <a:lstStyle/>
          <a:p>
            <a:pPr indent="0" lvl="0" marL="0" marR="0" rtl="0" algn="ctr">
              <a:spcBef>
                <a:spcPts val="0"/>
              </a:spcBef>
              <a:spcAft>
                <a:spcPts val="0"/>
              </a:spcAft>
              <a:buNone/>
            </a:pPr>
            <a:r>
              <a:rPr b="0" i="0" lang="en-GB" sz="1800" u="none" cap="none" strike="noStrike">
                <a:solidFill>
                  <a:schemeClr val="lt1"/>
                </a:solidFill>
                <a:latin typeface="Arial"/>
                <a:ea typeface="Arial"/>
                <a:cs typeface="Arial"/>
                <a:sym typeface="Arial"/>
              </a:rPr>
              <a:t>Transformer</a:t>
            </a:r>
            <a:endParaRPr/>
          </a:p>
        </p:txBody>
      </p:sp>
      <p:sp>
        <p:nvSpPr>
          <p:cNvPr id="161" name="Google Shape;161;p24"/>
          <p:cNvSpPr/>
          <p:nvPr/>
        </p:nvSpPr>
        <p:spPr>
          <a:xfrm>
            <a:off x="6510241" y="3114675"/>
            <a:ext cx="1440000" cy="1350300"/>
          </a:xfrm>
          <a:prstGeom prst="rect">
            <a:avLst/>
          </a:prstGeom>
          <a:solidFill>
            <a:schemeClr val="accent5"/>
          </a:solidFill>
          <a:ln cap="flat" cmpd="sng" w="25400">
            <a:solidFill>
              <a:srgbClr val="3D8094"/>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GB" sz="1800" u="none" cap="none" strike="noStrike">
                <a:solidFill>
                  <a:schemeClr val="lt1"/>
                </a:solidFill>
                <a:latin typeface="Arial"/>
                <a:ea typeface="Arial"/>
                <a:cs typeface="Arial"/>
                <a:sym typeface="Arial"/>
              </a:rPr>
              <a:t>Liberator</a:t>
            </a:r>
            <a:endParaRPr/>
          </a:p>
        </p:txBody>
      </p:sp>
      <p:sp>
        <p:nvSpPr>
          <p:cNvPr id="162" name="Google Shape;162;p24"/>
          <p:cNvSpPr/>
          <p:nvPr/>
        </p:nvSpPr>
        <p:spPr>
          <a:xfrm>
            <a:off x="3632946" y="3417094"/>
            <a:ext cx="1295400" cy="756000"/>
          </a:xfrm>
          <a:prstGeom prst="rect">
            <a:avLst/>
          </a:prstGeom>
          <a:solidFill>
            <a:srgbClr val="C0C0C0"/>
          </a:solid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b="0" i="0" lang="en-GB" sz="1800" u="none" cap="none" strike="noStrike">
                <a:solidFill>
                  <a:schemeClr val="dk1"/>
                </a:solidFill>
                <a:latin typeface="Arial"/>
                <a:ea typeface="Arial"/>
                <a:cs typeface="Arial"/>
                <a:sym typeface="Arial"/>
              </a:rPr>
              <a:t>Refiner</a:t>
            </a:r>
            <a:br>
              <a:rPr b="0" i="0" lang="en-GB" sz="1800" u="none" cap="none" strike="noStrike">
                <a:solidFill>
                  <a:schemeClr val="dk1"/>
                </a:solidFill>
                <a:latin typeface="Arial"/>
                <a:ea typeface="Arial"/>
                <a:cs typeface="Arial"/>
                <a:sym typeface="Arial"/>
              </a:rPr>
            </a:br>
            <a:r>
              <a:rPr b="0" i="0" lang="en-GB" sz="1800" u="none" cap="none" strike="noStrike">
                <a:solidFill>
                  <a:schemeClr val="dk1"/>
                </a:solidFill>
                <a:latin typeface="Arial"/>
                <a:ea typeface="Arial"/>
                <a:cs typeface="Arial"/>
                <a:sym typeface="Arial"/>
              </a:rPr>
              <a:t>Module</a:t>
            </a:r>
            <a:endParaRPr/>
          </a:p>
        </p:txBody>
      </p:sp>
      <p:sp>
        <p:nvSpPr>
          <p:cNvPr id="163" name="Google Shape;163;p24"/>
          <p:cNvSpPr/>
          <p:nvPr/>
        </p:nvSpPr>
        <p:spPr>
          <a:xfrm>
            <a:off x="1997821" y="3675460"/>
            <a:ext cx="1222500" cy="160800"/>
          </a:xfrm>
          <a:prstGeom prst="rightArrow">
            <a:avLst>
              <a:gd fmla="val 32352" name="adj1"/>
              <a:gd fmla="val 165461" name="adj2"/>
            </a:avLst>
          </a:prstGeom>
          <a:solidFill>
            <a:srgbClr val="FF0000"/>
          </a:solid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4" name="Google Shape;164;p24"/>
          <p:cNvSpPr/>
          <p:nvPr/>
        </p:nvSpPr>
        <p:spPr>
          <a:xfrm>
            <a:off x="4855321" y="3943350"/>
            <a:ext cx="1584300" cy="162000"/>
          </a:xfrm>
          <a:prstGeom prst="rightArrow">
            <a:avLst>
              <a:gd fmla="val 32352" name="adj1"/>
              <a:gd fmla="val 171327" name="adj2"/>
            </a:avLst>
          </a:prstGeom>
          <a:solidFill>
            <a:srgbClr val="FF0000"/>
          </a:solid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5" name="Google Shape;165;p24"/>
          <p:cNvSpPr/>
          <p:nvPr/>
        </p:nvSpPr>
        <p:spPr>
          <a:xfrm>
            <a:off x="3286125" y="3836194"/>
            <a:ext cx="574800" cy="162000"/>
          </a:xfrm>
          <a:prstGeom prst="rightArrow">
            <a:avLst>
              <a:gd fmla="val 35296" name="adj1"/>
              <a:gd fmla="val 162503" name="adj2"/>
            </a:avLst>
          </a:prstGeom>
          <a:solidFill>
            <a:srgbClr val="FF0000"/>
          </a:solid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6" name="Google Shape;166;p24"/>
          <p:cNvSpPr/>
          <p:nvPr/>
        </p:nvSpPr>
        <p:spPr>
          <a:xfrm>
            <a:off x="857250" y="3483774"/>
            <a:ext cx="1000200" cy="590700"/>
          </a:xfrm>
          <a:prstGeom prst="foldedCorner">
            <a:avLst>
              <a:gd fmla="val 16667" name="adj"/>
            </a:avLst>
          </a:prstGeom>
          <a:noFill/>
          <a:ln cap="flat" cmpd="sng" w="12700">
            <a:solidFill>
              <a:srgbClr val="CCCC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400">
                <a:solidFill>
                  <a:schemeClr val="lt1"/>
                </a:solidFill>
                <a:latin typeface="Arial"/>
                <a:ea typeface="Arial"/>
                <a:cs typeface="Arial"/>
                <a:sym typeface="Arial"/>
              </a:rPr>
              <a:t>Container</a:t>
            </a:r>
            <a:endParaRPr/>
          </a:p>
        </p:txBody>
      </p:sp>
      <p:sp>
        <p:nvSpPr>
          <p:cNvPr id="167" name="Google Shape;167;p24"/>
          <p:cNvSpPr/>
          <p:nvPr/>
        </p:nvSpPr>
        <p:spPr>
          <a:xfrm>
            <a:off x="6763018" y="3683794"/>
            <a:ext cx="1000200" cy="482100"/>
          </a:xfrm>
          <a:prstGeom prst="foldedCorner">
            <a:avLst>
              <a:gd fmla="val 16667" name="adj"/>
            </a:avLst>
          </a:prstGeom>
          <a:noFill/>
          <a:ln cap="flat" cmpd="sng" w="12700">
            <a:solidFill>
              <a:srgbClr val="CCCCCC"/>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400">
                <a:solidFill>
                  <a:schemeClr val="lt1"/>
                </a:solidFill>
                <a:latin typeface="Arial"/>
                <a:ea typeface="Arial"/>
                <a:cs typeface="Arial"/>
                <a:sym typeface="Arial"/>
              </a:rPr>
              <a:t>Filtered Container</a:t>
            </a:r>
            <a:endParaRPr/>
          </a:p>
        </p:txBody>
      </p:sp>
      <p:sp>
        <p:nvSpPr>
          <p:cNvPr id="168" name="Google Shape;168;p24"/>
          <p:cNvSpPr/>
          <p:nvPr/>
        </p:nvSpPr>
        <p:spPr>
          <a:xfrm flipH="1">
            <a:off x="5281466" y="3246835"/>
            <a:ext cx="1289100" cy="107100"/>
          </a:xfrm>
          <a:prstGeom prst="rightArrow">
            <a:avLst>
              <a:gd fmla="val 35296" name="adj1"/>
              <a:gd fmla="val 162484" name="adj2"/>
            </a:avLst>
          </a:prstGeom>
          <a:solidFill>
            <a:srgbClr val="00B050"/>
          </a:solid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69" name="Google Shape;169;p24"/>
          <p:cNvSpPr/>
          <p:nvPr/>
        </p:nvSpPr>
        <p:spPr>
          <a:xfrm flipH="1">
            <a:off x="4643400" y="3407569"/>
            <a:ext cx="500100" cy="107100"/>
          </a:xfrm>
          <a:prstGeom prst="rightArrow">
            <a:avLst>
              <a:gd fmla="val 35296" name="adj1"/>
              <a:gd fmla="val 162507" name="adj2"/>
            </a:avLst>
          </a:prstGeom>
          <a:solidFill>
            <a:srgbClr val="00B050"/>
          </a:solid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0" name="Google Shape;170;p24"/>
          <p:cNvSpPr/>
          <p:nvPr/>
        </p:nvSpPr>
        <p:spPr>
          <a:xfrm flipH="1">
            <a:off x="2212021" y="3461147"/>
            <a:ext cx="1500300" cy="107100"/>
          </a:xfrm>
          <a:prstGeom prst="rightArrow">
            <a:avLst>
              <a:gd fmla="val 35296" name="adj1"/>
              <a:gd fmla="val 162507" name="adj2"/>
            </a:avLst>
          </a:prstGeom>
          <a:solidFill>
            <a:srgbClr val="00B050"/>
          </a:solidFill>
          <a:ln cap="flat" cmpd="sng" w="9525">
            <a:solidFill>
              <a:schemeClr val="dk1"/>
            </a:solidFill>
            <a:prstDash val="solid"/>
            <a:miter lim="8000"/>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Arial"/>
              <a:ea typeface="Arial"/>
              <a:cs typeface="Arial"/>
              <a:sym typeface="Arial"/>
            </a:endParaRPr>
          </a:p>
        </p:txBody>
      </p:sp>
      <p:sp>
        <p:nvSpPr>
          <p:cNvPr id="171" name="Google Shape;171;p24"/>
          <p:cNvSpPr txBox="1"/>
          <p:nvPr/>
        </p:nvSpPr>
        <p:spPr>
          <a:xfrm>
            <a:off x="844216" y="4081463"/>
            <a:ext cx="10059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800">
                <a:solidFill>
                  <a:schemeClr val="dk1"/>
                </a:solidFill>
                <a:latin typeface="Arial"/>
                <a:ea typeface="Arial"/>
                <a:cs typeface="Arial"/>
                <a:sym typeface="Arial"/>
              </a:rPr>
              <a:t>Adapter</a:t>
            </a:r>
            <a:endParaRPr sz="1800">
              <a:solidFill>
                <a:schemeClr val="dk1"/>
              </a:solidFill>
              <a:latin typeface="Arial"/>
              <a:ea typeface="Arial"/>
              <a:cs typeface="Arial"/>
              <a:sym typeface="Arial"/>
            </a:endParaRPr>
          </a:p>
        </p:txBody>
      </p:sp>
      <p:sp>
        <p:nvSpPr>
          <p:cNvPr id="172" name="Google Shape;172;p24"/>
          <p:cNvSpPr/>
          <p:nvPr/>
        </p:nvSpPr>
        <p:spPr>
          <a:xfrm>
            <a:off x="943275" y="1359900"/>
            <a:ext cx="7260600" cy="705600"/>
          </a:xfrm>
          <a:custGeom>
            <a:rect b="b" l="l" r="r" t="t"/>
            <a:pathLst>
              <a:path extrusionOk="0" h="120000" w="120000">
                <a:moveTo>
                  <a:pt x="0" y="0"/>
                </a:moveTo>
                <a:lnTo>
                  <a:pt x="120000" y="0"/>
                </a:lnTo>
                <a:lnTo>
                  <a:pt x="120000" y="120000"/>
                </a:lnTo>
                <a:lnTo>
                  <a:pt x="0" y="120000"/>
                </a:lnTo>
                <a:lnTo>
                  <a:pt x="0" y="0"/>
                </a:lnTo>
                <a:close/>
              </a:path>
            </a:pathLst>
          </a:custGeom>
          <a:solidFill>
            <a:schemeClr val="lt1"/>
          </a:solidFill>
          <a:ln cap="flat" cmpd="sng" w="25400">
            <a:solidFill>
              <a:schemeClr val="accent5"/>
            </a:solidFill>
            <a:prstDash val="solid"/>
            <a:round/>
            <a:headEnd len="sm" w="sm" type="none"/>
            <a:tailEnd len="sm" w="sm" type="none"/>
          </a:ln>
        </p:spPr>
        <p:txBody>
          <a:bodyPr anchorCtr="0" anchor="t" bIns="99550" lIns="487450" spcFirstLastPara="1" rIns="487450" wrap="square" tIns="333225">
            <a:noAutofit/>
          </a:bodyPr>
          <a:lstStyle/>
          <a:p>
            <a:pPr indent="-114300" lvl="1" marL="114300" marR="0" rtl="0" algn="ctr">
              <a:lnSpc>
                <a:spcPct val="100000"/>
              </a:lnSpc>
              <a:spcBef>
                <a:spcPts val="0"/>
              </a:spcBef>
              <a:spcAft>
                <a:spcPts val="0"/>
              </a:spcAft>
              <a:buClr>
                <a:schemeClr val="dk1"/>
              </a:buClr>
              <a:buSzPts val="1400"/>
              <a:buFont typeface="Courier New"/>
              <a:buChar char="•"/>
            </a:pPr>
            <a:r>
              <a:rPr i="0" lang="en-GB" u="none" cap="none" strike="noStrike">
                <a:solidFill>
                  <a:schemeClr val="dk1"/>
                </a:solidFill>
                <a:latin typeface="Roboto"/>
                <a:ea typeface="Roboto"/>
                <a:cs typeface="Roboto"/>
                <a:sym typeface="Roboto"/>
              </a:rPr>
              <a:t>/FILTER/</a:t>
            </a:r>
            <a:r>
              <a:rPr lang="en-GB">
                <a:solidFill>
                  <a:srgbClr val="081730"/>
                </a:solidFill>
                <a:highlight>
                  <a:srgbClr val="FFFFFF"/>
                </a:highlight>
                <a:latin typeface="Roboto"/>
                <a:ea typeface="Roboto"/>
                <a:cs typeface="Roboto"/>
                <a:sym typeface="Roboto"/>
              </a:rPr>
              <a:t>CONTAINER/FX/MAJOR?</a:t>
            </a:r>
            <a:r>
              <a:rPr lang="en-GB" sz="1200">
                <a:solidFill>
                  <a:srgbClr val="081730"/>
                </a:solidFill>
                <a:highlight>
                  <a:srgbClr val="FFFFFF"/>
                </a:highlight>
                <a:latin typeface="Roboto"/>
                <a:ea typeface="Roboto"/>
                <a:cs typeface="Roboto"/>
                <a:sym typeface="Roboto"/>
              </a:rPr>
              <a:t>filter=</a:t>
            </a:r>
            <a:r>
              <a:rPr i="0" lang="en-GB" sz="1400" u="none" cap="none" strike="noStrike">
                <a:solidFill>
                  <a:schemeClr val="dk1"/>
                </a:solidFill>
                <a:latin typeface="Roboto"/>
                <a:ea typeface="Roboto"/>
                <a:cs typeface="Roboto"/>
                <a:sym typeface="Roboto"/>
              </a:rPr>
              <a:t>(</a:t>
            </a:r>
            <a:r>
              <a:rPr lang="en-GB">
                <a:solidFill>
                  <a:schemeClr val="dk1"/>
                </a:solidFill>
                <a:latin typeface="Roboto"/>
                <a:ea typeface="Roboto"/>
                <a:cs typeface="Roboto"/>
                <a:sym typeface="Roboto"/>
              </a:rPr>
              <a:t>BidPrice</a:t>
            </a:r>
            <a:r>
              <a:rPr i="0" lang="en-GB" sz="1400" u="none" cap="none" strike="noStrike">
                <a:solidFill>
                  <a:schemeClr val="dk1"/>
                </a:solidFill>
                <a:latin typeface="Roboto"/>
                <a:ea typeface="Roboto"/>
                <a:cs typeface="Roboto"/>
                <a:sym typeface="Roboto"/>
              </a:rPr>
              <a:t>&lt;=6&amp;</a:t>
            </a:r>
            <a:r>
              <a:rPr lang="en-GB">
                <a:solidFill>
                  <a:schemeClr val="dk1"/>
                </a:solidFill>
                <a:latin typeface="Roboto"/>
                <a:ea typeface="Roboto"/>
                <a:cs typeface="Roboto"/>
                <a:sym typeface="Roboto"/>
              </a:rPr>
              <a:t>BidPrice</a:t>
            </a:r>
            <a:r>
              <a:rPr i="0" lang="en-GB" sz="1400" u="none" cap="none" strike="noStrike">
                <a:solidFill>
                  <a:schemeClr val="dk1"/>
                </a:solidFill>
                <a:latin typeface="Roboto"/>
                <a:ea typeface="Roboto"/>
                <a:cs typeface="Roboto"/>
                <a:sym typeface="Roboto"/>
              </a:rPr>
              <a:t>&gt;=3)</a:t>
            </a:r>
            <a:endParaRPr i="0" sz="1400" u="none" cap="none" strike="noStrike">
              <a:solidFill>
                <a:schemeClr val="dk1"/>
              </a:solidFill>
              <a:latin typeface="Roboto"/>
              <a:ea typeface="Roboto"/>
              <a:cs typeface="Roboto"/>
              <a:sym typeface="Roboto"/>
            </a:endParaRPr>
          </a:p>
        </p:txBody>
      </p:sp>
      <p:sp>
        <p:nvSpPr>
          <p:cNvPr id="173" name="Google Shape;173;p24"/>
          <p:cNvSpPr/>
          <p:nvPr/>
        </p:nvSpPr>
        <p:spPr>
          <a:xfrm>
            <a:off x="1531929" y="1009291"/>
            <a:ext cx="4396500" cy="515400"/>
          </a:xfrm>
          <a:prstGeom prst="notchedRightArrow">
            <a:avLst>
              <a:gd fmla="val 50000" name="adj1"/>
              <a:gd fmla="val 50000" name="adj2"/>
            </a:avLst>
          </a:prstGeom>
          <a:solidFill>
            <a:schemeClr val="accent5"/>
          </a:solidFill>
          <a:ln cap="flat" cmpd="sng" w="25400">
            <a:solidFill>
              <a:srgbClr val="3D8094"/>
            </a:solidFill>
            <a:prstDash val="solid"/>
            <a:round/>
            <a:headEnd len="sm" w="sm" type="none"/>
            <a:tailEnd len="sm" w="sm" type="none"/>
          </a:ln>
        </p:spPr>
        <p:txBody>
          <a:bodyPr anchorCtr="0" anchor="ctr" bIns="23050" lIns="189225" spcFirstLastPara="1" rIns="189225" wrap="square" tIns="23050">
            <a:noAutofit/>
          </a:bodyPr>
          <a:lstStyle/>
          <a:p>
            <a:pPr indent="0" lvl="0" marL="0" marR="0" rtl="0" algn="l">
              <a:lnSpc>
                <a:spcPct val="90000"/>
              </a:lnSpc>
              <a:spcBef>
                <a:spcPts val="0"/>
              </a:spcBef>
              <a:spcAft>
                <a:spcPts val="0"/>
              </a:spcAft>
              <a:buNone/>
            </a:pPr>
            <a:r>
              <a:rPr lang="en-GB" sz="1400">
                <a:solidFill>
                  <a:schemeClr val="lt1"/>
                </a:solidFill>
                <a:latin typeface="Roboto"/>
                <a:ea typeface="Roboto"/>
                <a:cs typeface="Roboto"/>
                <a:sym typeface="Roboto"/>
              </a:rPr>
              <a:t>User sends a parameterised request:</a:t>
            </a:r>
            <a:endParaRPr sz="1400">
              <a:solidFill>
                <a:schemeClr val="lt1"/>
              </a:solidFill>
              <a:latin typeface="Roboto"/>
              <a:ea typeface="Roboto"/>
              <a:cs typeface="Roboto"/>
              <a:sym typeface="Roboto"/>
            </a:endParaRPr>
          </a:p>
        </p:txBody>
      </p:sp>
      <p:sp>
        <p:nvSpPr>
          <p:cNvPr id="174" name="Google Shape;174;p24"/>
          <p:cNvSpPr/>
          <p:nvPr/>
        </p:nvSpPr>
        <p:spPr>
          <a:xfrm>
            <a:off x="1671357" y="2065513"/>
            <a:ext cx="4396500" cy="459000"/>
          </a:xfrm>
          <a:prstGeom prst="notchedRightArrow">
            <a:avLst>
              <a:gd fmla="val 50000" name="adj1"/>
              <a:gd fmla="val 50000" name="adj2"/>
            </a:avLst>
          </a:prstGeom>
          <a:solidFill>
            <a:schemeClr val="accent5"/>
          </a:solidFill>
          <a:ln cap="flat" cmpd="sng" w="25400">
            <a:solidFill>
              <a:srgbClr val="3D8094"/>
            </a:solidFill>
            <a:prstDash val="solid"/>
            <a:round/>
            <a:headEnd len="sm" w="sm" type="none"/>
            <a:tailEnd len="sm" w="sm" type="none"/>
          </a:ln>
        </p:spPr>
        <p:txBody>
          <a:bodyPr anchorCtr="0" anchor="ctr" bIns="23050" lIns="189225" spcFirstLastPara="1" rIns="189225" wrap="square" tIns="23050">
            <a:noAutofit/>
          </a:bodyPr>
          <a:lstStyle/>
          <a:p>
            <a:pPr indent="0" lvl="0" marL="0" marR="0" rtl="0" algn="l">
              <a:lnSpc>
                <a:spcPct val="90000"/>
              </a:lnSpc>
              <a:spcBef>
                <a:spcPts val="0"/>
              </a:spcBef>
              <a:spcAft>
                <a:spcPts val="0"/>
              </a:spcAft>
              <a:buNone/>
            </a:pPr>
            <a:r>
              <a:rPr lang="en-GB" sz="1400">
                <a:solidFill>
                  <a:schemeClr val="lt1"/>
                </a:solidFill>
                <a:latin typeface="Roboto"/>
                <a:ea typeface="Roboto"/>
                <a:cs typeface="Roboto"/>
                <a:sym typeface="Roboto"/>
              </a:rPr>
              <a:t>Integration Adapter publishes all data</a:t>
            </a:r>
            <a:endParaRPr b="1" sz="1400">
              <a:solidFill>
                <a:schemeClr val="lt1"/>
              </a:solidFill>
              <a:latin typeface="Roboto"/>
              <a:ea typeface="Roboto"/>
              <a:cs typeface="Roboto"/>
              <a:sym typeface="Roboto"/>
            </a:endParaRPr>
          </a:p>
        </p:txBody>
      </p:sp>
      <p:sp>
        <p:nvSpPr>
          <p:cNvPr id="175" name="Google Shape;175;p24"/>
          <p:cNvSpPr/>
          <p:nvPr/>
        </p:nvSpPr>
        <p:spPr>
          <a:xfrm>
            <a:off x="1671357" y="2563113"/>
            <a:ext cx="4396500" cy="459000"/>
          </a:xfrm>
          <a:prstGeom prst="notchedRightArrow">
            <a:avLst>
              <a:gd fmla="val 50000" name="adj1"/>
              <a:gd fmla="val 50000" name="adj2"/>
            </a:avLst>
          </a:prstGeom>
          <a:solidFill>
            <a:schemeClr val="accent5"/>
          </a:solidFill>
          <a:ln cap="flat" cmpd="sng" w="25400">
            <a:solidFill>
              <a:srgbClr val="3D8094"/>
            </a:solidFill>
            <a:prstDash val="solid"/>
            <a:round/>
            <a:headEnd len="sm" w="sm" type="none"/>
            <a:tailEnd len="sm" w="sm" type="none"/>
          </a:ln>
        </p:spPr>
        <p:txBody>
          <a:bodyPr anchorCtr="0" anchor="ctr" bIns="23050" lIns="189225" spcFirstLastPara="1" rIns="189225" wrap="square" tIns="23050">
            <a:noAutofit/>
          </a:bodyPr>
          <a:lstStyle/>
          <a:p>
            <a:pPr indent="0" lvl="0" marL="0" marR="0" rtl="0" algn="l">
              <a:lnSpc>
                <a:spcPct val="90000"/>
              </a:lnSpc>
              <a:spcBef>
                <a:spcPts val="0"/>
              </a:spcBef>
              <a:spcAft>
                <a:spcPts val="0"/>
              </a:spcAft>
              <a:buNone/>
            </a:pPr>
            <a:r>
              <a:rPr lang="en-GB" sz="1400">
                <a:solidFill>
                  <a:schemeClr val="lt1"/>
                </a:solidFill>
                <a:latin typeface="Roboto"/>
                <a:ea typeface="Roboto"/>
                <a:cs typeface="Roboto"/>
                <a:sym typeface="Roboto"/>
              </a:rPr>
              <a:t>Module publishes filtered subset</a:t>
            </a:r>
            <a:endParaRPr b="1" sz="1400">
              <a:solidFill>
                <a:schemeClr val="lt1"/>
              </a:solidFill>
              <a:latin typeface="Roboto"/>
              <a:ea typeface="Roboto"/>
              <a:cs typeface="Roboto"/>
              <a:sym typeface="Roboto"/>
            </a:endParaRPr>
          </a:p>
        </p:txBody>
      </p:sp>
    </p:spTree>
  </p:cSld>
  <p:clrMapOvr>
    <a:masterClrMapping/>
  </p:clrMapOvr>
  <p:transition>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8"/>
                                        </p:tgtEl>
                                        <p:attrNameLst>
                                          <p:attrName>style.visibility</p:attrName>
                                        </p:attrNameLst>
                                      </p:cBhvr>
                                      <p:to>
                                        <p:strVal val="visible"/>
                                      </p:to>
                                    </p:set>
                                    <p:animEffect filter="fade" transition="in">
                                      <p:cBhvr>
                                        <p:cTn dur="1000"/>
                                        <p:tgtEl>
                                          <p:spTgt spid="168"/>
                                        </p:tgtEl>
                                      </p:cBhvr>
                                    </p:animEffect>
                                  </p:childTnLst>
                                </p:cTn>
                              </p:par>
                              <p:par>
                                <p:cTn fill="hold" nodeType="withEffect" presetClass="entr" presetID="10" presetSubtype="0">
                                  <p:stCondLst>
                                    <p:cond delay="0"/>
                                  </p:stCondLst>
                                  <p:childTnLst>
                                    <p:set>
                                      <p:cBhvr>
                                        <p:cTn dur="1" fill="hold">
                                          <p:stCondLst>
                                            <p:cond delay="0"/>
                                          </p:stCondLst>
                                        </p:cTn>
                                        <p:tgtEl>
                                          <p:spTgt spid="169"/>
                                        </p:tgtEl>
                                        <p:attrNameLst>
                                          <p:attrName>style.visibility</p:attrName>
                                        </p:attrNameLst>
                                      </p:cBhvr>
                                      <p:to>
                                        <p:strVal val="visible"/>
                                      </p:to>
                                    </p:set>
                                    <p:animEffect filter="fade" transition="in">
                                      <p:cBhvr>
                                        <p:cTn dur="1000"/>
                                        <p:tgtEl>
                                          <p:spTgt spid="169"/>
                                        </p:tgtEl>
                                      </p:cBhvr>
                                    </p:animEffect>
                                  </p:childTnLst>
                                </p:cTn>
                              </p:par>
                              <p:par>
                                <p:cTn fill="hold" nodeType="withEffect" presetClass="entr" presetID="10" presetSubtype="0">
                                  <p:stCondLst>
                                    <p:cond delay="0"/>
                                  </p:stCondLst>
                                  <p:childTnLst>
                                    <p:set>
                                      <p:cBhvr>
                                        <p:cTn dur="1" fill="hold">
                                          <p:stCondLst>
                                            <p:cond delay="0"/>
                                          </p:stCondLst>
                                        </p:cTn>
                                        <p:tgtEl>
                                          <p:spTgt spid="170"/>
                                        </p:tgtEl>
                                        <p:attrNameLst>
                                          <p:attrName>style.visibility</p:attrName>
                                        </p:attrNameLst>
                                      </p:cBhvr>
                                      <p:to>
                                        <p:strVal val="visible"/>
                                      </p:to>
                                    </p:set>
                                    <p:animEffect filter="fade" transition="in">
                                      <p:cBhvr>
                                        <p:cTn dur="1000"/>
                                        <p:tgtEl>
                                          <p:spTgt spid="170"/>
                                        </p:tgtEl>
                                      </p:cBhvr>
                                    </p:animEffect>
                                  </p:childTnLst>
                                </p:cTn>
                              </p:par>
                              <p:par>
                                <p:cTn fill="hold" nodeType="withEffect" presetClass="entr" presetID="10" presetSubtype="0">
                                  <p:stCondLst>
                                    <p:cond delay="0"/>
                                  </p:stCondLst>
                                  <p:childTnLst>
                                    <p:set>
                                      <p:cBhvr>
                                        <p:cTn dur="1" fill="hold">
                                          <p:stCondLst>
                                            <p:cond delay="0"/>
                                          </p:stCondLst>
                                        </p:cTn>
                                        <p:tgtEl>
                                          <p:spTgt spid="163"/>
                                        </p:tgtEl>
                                        <p:attrNameLst>
                                          <p:attrName>style.visibility</p:attrName>
                                        </p:attrNameLst>
                                      </p:cBhvr>
                                      <p:to>
                                        <p:strVal val="visible"/>
                                      </p:to>
                                    </p:set>
                                    <p:animEffect filter="fade" transition="in">
                                      <p:cBhvr>
                                        <p:cTn dur="1000"/>
                                        <p:tgtEl>
                                          <p:spTgt spid="163"/>
                                        </p:tgtEl>
                                      </p:cBhvr>
                                    </p:animEffect>
                                  </p:childTnLst>
                                </p:cTn>
                              </p:par>
                              <p:par>
                                <p:cTn fill="hold" nodeType="withEffect" presetClass="entr" presetID="10" presetSubtype="0">
                                  <p:stCondLst>
                                    <p:cond delay="0"/>
                                  </p:stCondLst>
                                  <p:childTnLst>
                                    <p:set>
                                      <p:cBhvr>
                                        <p:cTn dur="1" fill="hold">
                                          <p:stCondLst>
                                            <p:cond delay="0"/>
                                          </p:stCondLst>
                                        </p:cTn>
                                        <p:tgtEl>
                                          <p:spTgt spid="165"/>
                                        </p:tgtEl>
                                        <p:attrNameLst>
                                          <p:attrName>style.visibility</p:attrName>
                                        </p:attrNameLst>
                                      </p:cBhvr>
                                      <p:to>
                                        <p:strVal val="visible"/>
                                      </p:to>
                                    </p:set>
                                    <p:animEffect filter="fade" transition="in">
                                      <p:cBhvr>
                                        <p:cTn dur="1000"/>
                                        <p:tgtEl>
                                          <p:spTgt spid="16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64"/>
                                        </p:tgtEl>
                                        <p:attrNameLst>
                                          <p:attrName>style.visibility</p:attrName>
                                        </p:attrNameLst>
                                      </p:cBhvr>
                                      <p:to>
                                        <p:strVal val="visible"/>
                                      </p:to>
                                    </p:set>
                                    <p:animEffect filter="fade" transition="in">
                                      <p:cBhvr>
                                        <p:cTn dur="1000"/>
                                        <p:tgtEl>
                                          <p:spTgt spid="1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2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GB"/>
              <a:t>Demo</a:t>
            </a:r>
            <a:endParaRPr/>
          </a:p>
        </p:txBody>
      </p:sp>
      <p:sp>
        <p:nvSpPr>
          <p:cNvPr id="182" name="Google Shape;182;p25"/>
          <p:cNvSpPr txBox="1"/>
          <p:nvPr>
            <p:ph idx="4294967295" type="subTitle"/>
          </p:nvPr>
        </p:nvSpPr>
        <p:spPr>
          <a:xfrm>
            <a:off x="584700" y="2867650"/>
            <a:ext cx="7974600" cy="649200"/>
          </a:xfrm>
          <a:prstGeom prst="rect">
            <a:avLst/>
          </a:prstGeom>
        </p:spPr>
        <p:txBody>
          <a:bodyPr anchorCtr="0" anchor="t" bIns="91425" lIns="91425" spcFirstLastPara="1" rIns="91425" wrap="square" tIns="91425">
            <a:noAutofit/>
          </a:bodyPr>
          <a:lstStyle/>
          <a:p>
            <a:pPr indent="0" lvl="0" marL="0" rtl="0" algn="ctr">
              <a:lnSpc>
                <a:spcPct val="100000"/>
              </a:lnSpc>
              <a:spcBef>
                <a:spcPts val="0"/>
              </a:spcBef>
              <a:spcAft>
                <a:spcPts val="0"/>
              </a:spcAft>
              <a:buClr>
                <a:schemeClr val="dk1"/>
              </a:buClr>
              <a:buFont typeface="Arial"/>
              <a:buNone/>
            </a:pPr>
            <a:r>
              <a:rPr lang="en-GB">
                <a:solidFill>
                  <a:schemeClr val="lt1"/>
                </a:solidFill>
                <a:latin typeface="Roboto Thin"/>
                <a:ea typeface="Roboto Thin"/>
                <a:cs typeface="Roboto Thin"/>
                <a:sym typeface="Roboto Thin"/>
              </a:rPr>
              <a:t>Filtering and Sorting in a Grid</a:t>
            </a:r>
            <a:endParaRPr>
              <a:solidFill>
                <a:schemeClr val="lt1"/>
              </a:solidFill>
              <a:latin typeface="Roboto Thin"/>
              <a:ea typeface="Roboto Thin"/>
              <a:cs typeface="Roboto Thin"/>
              <a:sym typeface="Roboto Thin"/>
            </a:endParaRPr>
          </a:p>
          <a:p>
            <a:pPr indent="0" lvl="0" marL="0" rtl="0" algn="l">
              <a:spcBef>
                <a:spcPts val="0"/>
              </a:spcBef>
              <a:spcAft>
                <a:spcPts val="1600"/>
              </a:spcAft>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26"/>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1800" u="none" cap="none" strike="noStrike">
                <a:solidFill>
                  <a:schemeClr val="dk1"/>
                </a:solidFill>
                <a:latin typeface="Roboto Thin"/>
                <a:ea typeface="Roboto Thin"/>
                <a:cs typeface="Roboto Thin"/>
                <a:sym typeface="Roboto Thin"/>
              </a:rPr>
              <a:t>Refiner Tutorial</a:t>
            </a:r>
            <a:endParaRPr b="0" i="0" sz="1800" u="none" cap="none" strike="noStrike">
              <a:solidFill>
                <a:schemeClr val="dk1"/>
              </a:solidFill>
              <a:latin typeface="Roboto Thin"/>
              <a:ea typeface="Roboto Thin"/>
              <a:cs typeface="Roboto Thin"/>
              <a:sym typeface="Roboto Thin"/>
            </a:endParaRPr>
          </a:p>
        </p:txBody>
      </p:sp>
      <p:grpSp>
        <p:nvGrpSpPr>
          <p:cNvPr id="189" name="Google Shape;189;p26"/>
          <p:cNvGrpSpPr/>
          <p:nvPr/>
        </p:nvGrpSpPr>
        <p:grpSpPr>
          <a:xfrm>
            <a:off x="1052510" y="1702475"/>
            <a:ext cx="7084220" cy="1694177"/>
            <a:chOff x="0" y="1019"/>
            <a:chExt cx="7084220" cy="2258902"/>
          </a:xfrm>
        </p:grpSpPr>
        <p:sp>
          <p:nvSpPr>
            <p:cNvPr id="190" name="Google Shape;190;p26"/>
            <p:cNvSpPr/>
            <p:nvPr/>
          </p:nvSpPr>
          <p:spPr>
            <a:xfrm>
              <a:off x="0" y="1365001"/>
              <a:ext cx="7084220" cy="894920"/>
            </a:xfrm>
            <a:prstGeom prst="rect">
              <a:avLst/>
            </a:prstGeom>
            <a:gradFill>
              <a:gsLst>
                <a:gs pos="0">
                  <a:srgbClr val="AAB7DB"/>
                </a:gs>
                <a:gs pos="35000">
                  <a:srgbClr val="C4CDE5"/>
                </a:gs>
                <a:gs pos="100000">
                  <a:srgbClr val="E8EBF6"/>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26"/>
            <p:cNvSpPr txBox="1"/>
            <p:nvPr/>
          </p:nvSpPr>
          <p:spPr>
            <a:xfrm>
              <a:off x="0" y="1365001"/>
              <a:ext cx="7084220" cy="89492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2000">
                  <a:solidFill>
                    <a:schemeClr val="dk1"/>
                  </a:solidFill>
                  <a:latin typeface="Arial"/>
                  <a:ea typeface="Arial"/>
                  <a:cs typeface="Arial"/>
                  <a:sym typeface="Arial"/>
                </a:rPr>
                <a:t>Try requesting filtered and sorted containers via Liberator Explorer</a:t>
              </a:r>
              <a:endParaRPr sz="2000">
                <a:solidFill>
                  <a:schemeClr val="dk1"/>
                </a:solidFill>
                <a:latin typeface="Arial"/>
                <a:ea typeface="Arial"/>
                <a:cs typeface="Arial"/>
                <a:sym typeface="Arial"/>
              </a:endParaRPr>
            </a:p>
          </p:txBody>
        </p:sp>
        <p:sp>
          <p:nvSpPr>
            <p:cNvPr id="192" name="Google Shape;192;p26"/>
            <p:cNvSpPr/>
            <p:nvPr/>
          </p:nvSpPr>
          <p:spPr>
            <a:xfrm rot="10800000">
              <a:off x="1" y="1019"/>
              <a:ext cx="7084220" cy="1376387"/>
            </a:xfrm>
            <a:prstGeom prst="upArrowCallout">
              <a:avLst>
                <a:gd fmla="val 25000" name="adj1"/>
                <a:gd fmla="val 25000" name="adj2"/>
                <a:gd fmla="val 25000" name="adj3"/>
                <a:gd fmla="val 64977" name="adj4"/>
              </a:avLst>
            </a:prstGeom>
            <a:gradFill>
              <a:gsLst>
                <a:gs pos="0">
                  <a:srgbClr val="AAB7DB"/>
                </a:gs>
                <a:gs pos="35000">
                  <a:srgbClr val="C4CDE5"/>
                </a:gs>
                <a:gs pos="100000">
                  <a:srgbClr val="E8EBF6"/>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26"/>
            <p:cNvSpPr txBox="1"/>
            <p:nvPr/>
          </p:nvSpPr>
          <p:spPr>
            <a:xfrm>
              <a:off x="0" y="1019"/>
              <a:ext cx="7084220" cy="894335"/>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2000">
                  <a:solidFill>
                    <a:schemeClr val="dk1"/>
                  </a:solidFill>
                  <a:latin typeface="Arial"/>
                  <a:ea typeface="Arial"/>
                  <a:cs typeface="Arial"/>
                  <a:sym typeface="Arial"/>
                </a:rPr>
                <a:t>Install the Refiner Service blade to enable the Refiner module in Transformer</a:t>
              </a:r>
              <a:endParaRPr sz="2000">
                <a:solidFill>
                  <a:schemeClr val="dk1"/>
                </a:solidFill>
                <a:latin typeface="Arial"/>
                <a:ea typeface="Arial"/>
                <a:cs typeface="Arial"/>
                <a:sym typeface="Arial"/>
              </a:endParaRPr>
            </a:p>
          </p:txBody>
        </p:sp>
      </p:grpSp>
      <p:sp>
        <p:nvSpPr>
          <p:cNvPr id="194" name="Google Shape;194;p26"/>
          <p:cNvSpPr txBox="1"/>
          <p:nvPr/>
        </p:nvSpPr>
        <p:spPr>
          <a:xfrm>
            <a:off x="975238" y="1182497"/>
            <a:ext cx="7015800" cy="3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2000">
                <a:solidFill>
                  <a:schemeClr val="dk1"/>
                </a:solidFill>
                <a:latin typeface="Arial"/>
                <a:ea typeface="Arial"/>
                <a:cs typeface="Arial"/>
                <a:sym typeface="Arial"/>
              </a:rPr>
              <a:t>Follow “Transformer Refiner Module” tutorial</a:t>
            </a:r>
            <a:endParaRPr sz="2000">
              <a:solidFill>
                <a:schemeClr val="dk1"/>
              </a:solidFill>
              <a:latin typeface="Arial"/>
              <a:ea typeface="Arial"/>
              <a:cs typeface="Arial"/>
              <a:sym typeface="Arial"/>
            </a:endParaRPr>
          </a:p>
        </p:txBody>
      </p:sp>
      <p:pic>
        <p:nvPicPr>
          <p:cNvPr descr="Try it Yourself Icon2.png" id="195" name="Google Shape;195;p26"/>
          <p:cNvPicPr preferRelativeResize="0"/>
          <p:nvPr/>
        </p:nvPicPr>
        <p:blipFill>
          <a:blip r:embed="rId3">
            <a:alphaModFix/>
          </a:blip>
          <a:stretch>
            <a:fillRect/>
          </a:stretch>
        </p:blipFill>
        <p:spPr>
          <a:xfrm>
            <a:off x="8062504" y="423889"/>
            <a:ext cx="581944" cy="581944"/>
          </a:xfrm>
          <a:prstGeom prst="rect">
            <a:avLst/>
          </a:prstGeom>
          <a:noFill/>
          <a:ln>
            <a:noFill/>
          </a:ln>
        </p:spPr>
      </p:pic>
    </p:spTree>
  </p:cSld>
  <p:clrMapOvr>
    <a:masterClrMapping/>
  </p:clrMapOvr>
  <p:transition>
    <p:fade thruBlk="1"/>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sp>
        <p:nvSpPr>
          <p:cNvPr id="201" name="Google Shape;201;p27"/>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1800" u="none" cap="none" strike="noStrike">
                <a:solidFill>
                  <a:schemeClr val="dk1"/>
                </a:solidFill>
                <a:latin typeface="Roboto Thin"/>
                <a:ea typeface="Roboto Thin"/>
                <a:cs typeface="Roboto Thin"/>
                <a:sym typeface="Roboto Thin"/>
              </a:rPr>
              <a:t>Refiner Log Files</a:t>
            </a:r>
            <a:endParaRPr b="0" sz="1800">
              <a:latin typeface="Roboto Thin"/>
              <a:ea typeface="Roboto Thin"/>
              <a:cs typeface="Roboto Thin"/>
              <a:sym typeface="Roboto Thin"/>
            </a:endParaRPr>
          </a:p>
        </p:txBody>
      </p:sp>
      <p:grpSp>
        <p:nvGrpSpPr>
          <p:cNvPr id="202" name="Google Shape;202;p27"/>
          <p:cNvGrpSpPr/>
          <p:nvPr/>
        </p:nvGrpSpPr>
        <p:grpSpPr>
          <a:xfrm>
            <a:off x="3396787" y="2706409"/>
            <a:ext cx="2575538" cy="330776"/>
            <a:chOff x="3756974" y="3107070"/>
            <a:chExt cx="2575538" cy="441034"/>
          </a:xfrm>
        </p:grpSpPr>
        <p:sp>
          <p:nvSpPr>
            <p:cNvPr id="203" name="Google Shape;203;p27"/>
            <p:cNvSpPr/>
            <p:nvPr/>
          </p:nvSpPr>
          <p:spPr>
            <a:xfrm>
              <a:off x="3756974" y="3173031"/>
              <a:ext cx="2575538" cy="303004"/>
            </a:xfrm>
            <a:prstGeom prst="rect">
              <a:avLst/>
            </a:prstGeom>
            <a:solidFill>
              <a:srgbClr val="1C4587"/>
            </a:solidFill>
            <a:ln>
              <a:noFill/>
            </a:ln>
            <a:effectLst>
              <a:outerShdw blurRad="44450" algn="ctr" dir="5400000" dist="27940">
                <a:srgbClr val="000000">
                  <a:alpha val="31764"/>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27"/>
            <p:cNvSpPr/>
            <p:nvPr/>
          </p:nvSpPr>
          <p:spPr>
            <a:xfrm>
              <a:off x="3936383" y="3107070"/>
              <a:ext cx="2395250" cy="441034"/>
            </a:xfrm>
            <a:custGeom>
              <a:rect b="b" l="l" r="r" t="t"/>
              <a:pathLst>
                <a:path extrusionOk="0" h="120000" w="120000">
                  <a:moveTo>
                    <a:pt x="0" y="0"/>
                  </a:moveTo>
                  <a:lnTo>
                    <a:pt x="120000" y="0"/>
                  </a:lnTo>
                  <a:lnTo>
                    <a:pt x="120000" y="120000"/>
                  </a:lnTo>
                  <a:lnTo>
                    <a:pt x="0" y="120000"/>
                  </a:lnTo>
                  <a:lnTo>
                    <a:pt x="0" y="0"/>
                  </a:lnTo>
                  <a:close/>
                </a:path>
              </a:pathLst>
            </a:custGeom>
            <a:solidFill>
              <a:srgbClr val="1C4587"/>
            </a:solidFill>
            <a:ln>
              <a:noFill/>
            </a:ln>
            <a:effectLst>
              <a:outerShdw blurRad="44450" algn="ctr" dir="5400000" dist="27940">
                <a:srgbClr val="000000">
                  <a:alpha val="31764"/>
                </a:srgbClr>
              </a:outerShdw>
            </a:effectLst>
          </p:spPr>
          <p:txBody>
            <a:bodyPr anchorCtr="0" anchor="ctr" bIns="113775" lIns="113775" spcFirstLastPara="1" rIns="113775" wrap="square" tIns="113775">
              <a:noAutofit/>
            </a:bodyPr>
            <a:lstStyle/>
            <a:p>
              <a:pPr indent="0" lvl="0" marL="0" marR="0" rtl="0" algn="l">
                <a:lnSpc>
                  <a:spcPct val="90000"/>
                </a:lnSpc>
                <a:spcBef>
                  <a:spcPts val="0"/>
                </a:spcBef>
                <a:spcAft>
                  <a:spcPts val="0"/>
                </a:spcAft>
                <a:buNone/>
              </a:pPr>
              <a:r>
                <a:rPr lang="en-GB" sz="1600">
                  <a:solidFill>
                    <a:schemeClr val="lt1"/>
                  </a:solidFill>
                  <a:latin typeface="Arial"/>
                  <a:ea typeface="Arial"/>
                  <a:cs typeface="Arial"/>
                  <a:sym typeface="Arial"/>
                </a:rPr>
                <a:t>Refiner log</a:t>
              </a:r>
              <a:endParaRPr sz="1600">
                <a:solidFill>
                  <a:schemeClr val="lt1"/>
                </a:solidFill>
                <a:latin typeface="Arial"/>
                <a:ea typeface="Arial"/>
                <a:cs typeface="Arial"/>
                <a:sym typeface="Arial"/>
              </a:endParaRPr>
            </a:p>
          </p:txBody>
        </p:sp>
      </p:grpSp>
      <p:sp>
        <p:nvSpPr>
          <p:cNvPr id="205" name="Google Shape;205;p27"/>
          <p:cNvSpPr/>
          <p:nvPr/>
        </p:nvSpPr>
        <p:spPr>
          <a:xfrm>
            <a:off x="1310966" y="1606154"/>
            <a:ext cx="6902400" cy="527700"/>
          </a:xfrm>
          <a:custGeom>
            <a:rect b="b" l="l" r="r" t="t"/>
            <a:pathLst>
              <a:path extrusionOk="0" h="120000" w="120000">
                <a:moveTo>
                  <a:pt x="0" y="0"/>
                </a:moveTo>
                <a:lnTo>
                  <a:pt x="120000" y="0"/>
                </a:lnTo>
                <a:lnTo>
                  <a:pt x="120000" y="120000"/>
                </a:lnTo>
                <a:lnTo>
                  <a:pt x="0" y="120000"/>
                </a:lnTo>
                <a:lnTo>
                  <a:pt x="0" y="0"/>
                </a:lnTo>
                <a:close/>
              </a:path>
            </a:pathLst>
          </a:custGeom>
          <a:solidFill>
            <a:srgbClr val="DCEFF4"/>
          </a:solidFill>
          <a:ln cap="flat" cmpd="sng" w="9525">
            <a:solidFill>
              <a:srgbClr val="19467C">
                <a:alpha val="0"/>
              </a:srgbClr>
            </a:solidFill>
            <a:prstDash val="solid"/>
            <a:round/>
            <a:headEnd len="sm" w="sm" type="none"/>
            <a:tailEnd len="sm" w="sm" type="none"/>
          </a:ln>
          <a:effectLst>
            <a:outerShdw blurRad="50800" rotWithShape="0" algn="t" dir="5400000" dist="38100">
              <a:srgbClr val="000000">
                <a:alpha val="40000"/>
              </a:srgbClr>
            </a:outerShdw>
          </a:effectLst>
        </p:spPr>
        <p:txBody>
          <a:bodyPr anchorCtr="0" anchor="ctr" bIns="30475" lIns="45700" spcFirstLastPara="1" rIns="45700" wrap="square" tIns="30475">
            <a:noAutofit/>
          </a:bodyPr>
          <a:lstStyle/>
          <a:p>
            <a:pPr indent="0" lvl="0" marL="0" marR="0" rtl="0" algn="l">
              <a:lnSpc>
                <a:spcPct val="90000"/>
              </a:lnSpc>
              <a:spcBef>
                <a:spcPts val="0"/>
              </a:spcBef>
              <a:spcAft>
                <a:spcPts val="0"/>
              </a:spcAft>
              <a:buNone/>
            </a:pPr>
            <a:r>
              <a:rPr lang="en-GB" sz="2400">
                <a:solidFill>
                  <a:srgbClr val="1F497D"/>
                </a:solidFill>
                <a:latin typeface="Roboto"/>
                <a:ea typeface="Roboto"/>
                <a:cs typeface="Roboto"/>
                <a:sym typeface="Roboto"/>
              </a:rPr>
              <a:t>Log files</a:t>
            </a:r>
            <a:r>
              <a:rPr lang="en-GB" sz="2400">
                <a:solidFill>
                  <a:srgbClr val="1F497D"/>
                </a:solidFill>
                <a:latin typeface="Roboto"/>
                <a:ea typeface="Roboto"/>
                <a:cs typeface="Roboto"/>
                <a:sym typeface="Roboto"/>
              </a:rPr>
              <a:t>: </a:t>
            </a:r>
            <a:r>
              <a:rPr b="1" lang="en-GB" sz="2400">
                <a:solidFill>
                  <a:srgbClr val="1F497D"/>
                </a:solidFill>
                <a:latin typeface="Roboto"/>
                <a:ea typeface="Roboto"/>
                <a:cs typeface="Roboto"/>
                <a:sym typeface="Roboto"/>
              </a:rPr>
              <a:t>servers/Transformer/var</a:t>
            </a:r>
            <a:endParaRPr b="1" sz="2400">
              <a:solidFill>
                <a:srgbClr val="1F497D"/>
              </a:solidFill>
              <a:latin typeface="Roboto"/>
              <a:ea typeface="Roboto"/>
              <a:cs typeface="Roboto"/>
              <a:sym typeface="Roboto"/>
            </a:endParaRPr>
          </a:p>
        </p:txBody>
      </p:sp>
    </p:spTree>
  </p:cSld>
  <p:clrMapOvr>
    <a:masterClrMapping/>
  </p:clrMapOvr>
  <p:transition>
    <p:fade thruBlk="1"/>
  </p:transition>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